
<file path=[Content_Types].xml><?xml version="1.0" encoding="utf-8"?>
<Types xmlns="http://schemas.openxmlformats.org/package/2006/content-types">
  <Default Extension="png" ContentType="image/png"/>
  <Default Extension="vsd" ContentType="application/vnd.visio"/>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4"/>
  </p:sldMasterIdLst>
  <p:notesMasterIdLst>
    <p:notesMasterId r:id="rId36"/>
  </p:notesMasterIdLst>
  <p:handoutMasterIdLst>
    <p:handoutMasterId r:id="rId37"/>
  </p:handoutMasterIdLst>
  <p:sldIdLst>
    <p:sldId id="258" r:id="rId5"/>
    <p:sldId id="369" r:id="rId6"/>
    <p:sldId id="349" r:id="rId7"/>
    <p:sldId id="351" r:id="rId8"/>
    <p:sldId id="350" r:id="rId9"/>
    <p:sldId id="387" r:id="rId10"/>
    <p:sldId id="393" r:id="rId11"/>
    <p:sldId id="392" r:id="rId12"/>
    <p:sldId id="391" r:id="rId13"/>
    <p:sldId id="394" r:id="rId14"/>
    <p:sldId id="395" r:id="rId15"/>
    <p:sldId id="378" r:id="rId16"/>
    <p:sldId id="379" r:id="rId17"/>
    <p:sldId id="380" r:id="rId18"/>
    <p:sldId id="381" r:id="rId19"/>
    <p:sldId id="382" r:id="rId20"/>
    <p:sldId id="377" r:id="rId21"/>
    <p:sldId id="390" r:id="rId22"/>
    <p:sldId id="376" r:id="rId23"/>
    <p:sldId id="383" r:id="rId24"/>
    <p:sldId id="386" r:id="rId25"/>
    <p:sldId id="385" r:id="rId26"/>
    <p:sldId id="371" r:id="rId27"/>
    <p:sldId id="389" r:id="rId28"/>
    <p:sldId id="370" r:id="rId29"/>
    <p:sldId id="373" r:id="rId30"/>
    <p:sldId id="384" r:id="rId31"/>
    <p:sldId id="397" r:id="rId32"/>
    <p:sldId id="396" r:id="rId33"/>
    <p:sldId id="398" r:id="rId34"/>
    <p:sldId id="348" r:id="rId35"/>
  </p:sldIdLst>
  <p:sldSz cx="14630400" cy="8229600"/>
  <p:notesSz cx="7023100" cy="9309100"/>
  <p:defaultTextStyle>
    <a:defPPr>
      <a:defRPr lang="en-US"/>
    </a:defPPr>
    <a:lvl1pPr marL="0" algn="l" defTabSz="1463040" rtl="0" eaLnBrk="1" latinLnBrk="0" hangingPunct="1">
      <a:defRPr sz="2900" kern="1200">
        <a:solidFill>
          <a:schemeClr val="tx1"/>
        </a:solidFill>
        <a:latin typeface="+mn-lt"/>
        <a:ea typeface="+mn-ea"/>
        <a:cs typeface="+mn-cs"/>
      </a:defRPr>
    </a:lvl1pPr>
    <a:lvl2pPr marL="731520" algn="l" defTabSz="1463040" rtl="0" eaLnBrk="1" latinLnBrk="0" hangingPunct="1">
      <a:defRPr sz="2900" kern="1200">
        <a:solidFill>
          <a:schemeClr val="tx1"/>
        </a:solidFill>
        <a:latin typeface="+mn-lt"/>
        <a:ea typeface="+mn-ea"/>
        <a:cs typeface="+mn-cs"/>
      </a:defRPr>
    </a:lvl2pPr>
    <a:lvl3pPr marL="1463040" algn="l" defTabSz="1463040" rtl="0" eaLnBrk="1" latinLnBrk="0" hangingPunct="1">
      <a:defRPr sz="2900" kern="1200">
        <a:solidFill>
          <a:schemeClr val="tx1"/>
        </a:solidFill>
        <a:latin typeface="+mn-lt"/>
        <a:ea typeface="+mn-ea"/>
        <a:cs typeface="+mn-cs"/>
      </a:defRPr>
    </a:lvl3pPr>
    <a:lvl4pPr marL="2194560" algn="l" defTabSz="1463040" rtl="0" eaLnBrk="1" latinLnBrk="0" hangingPunct="1">
      <a:defRPr sz="2900" kern="1200">
        <a:solidFill>
          <a:schemeClr val="tx1"/>
        </a:solidFill>
        <a:latin typeface="+mn-lt"/>
        <a:ea typeface="+mn-ea"/>
        <a:cs typeface="+mn-cs"/>
      </a:defRPr>
    </a:lvl4pPr>
    <a:lvl5pPr marL="2926080" algn="l" defTabSz="1463040" rtl="0" eaLnBrk="1" latinLnBrk="0" hangingPunct="1">
      <a:defRPr sz="2900" kern="1200">
        <a:solidFill>
          <a:schemeClr val="tx1"/>
        </a:solidFill>
        <a:latin typeface="+mn-lt"/>
        <a:ea typeface="+mn-ea"/>
        <a:cs typeface="+mn-cs"/>
      </a:defRPr>
    </a:lvl5pPr>
    <a:lvl6pPr marL="3657600" algn="l" defTabSz="1463040" rtl="0" eaLnBrk="1" latinLnBrk="0" hangingPunct="1">
      <a:defRPr sz="2900" kern="1200">
        <a:solidFill>
          <a:schemeClr val="tx1"/>
        </a:solidFill>
        <a:latin typeface="+mn-lt"/>
        <a:ea typeface="+mn-ea"/>
        <a:cs typeface="+mn-cs"/>
      </a:defRPr>
    </a:lvl6pPr>
    <a:lvl7pPr marL="4389120" algn="l" defTabSz="1463040" rtl="0" eaLnBrk="1" latinLnBrk="0" hangingPunct="1">
      <a:defRPr sz="2900" kern="1200">
        <a:solidFill>
          <a:schemeClr val="tx1"/>
        </a:solidFill>
        <a:latin typeface="+mn-lt"/>
        <a:ea typeface="+mn-ea"/>
        <a:cs typeface="+mn-cs"/>
      </a:defRPr>
    </a:lvl7pPr>
    <a:lvl8pPr marL="5120640" algn="l" defTabSz="1463040" rtl="0" eaLnBrk="1" latinLnBrk="0" hangingPunct="1">
      <a:defRPr sz="2900" kern="1200">
        <a:solidFill>
          <a:schemeClr val="tx1"/>
        </a:solidFill>
        <a:latin typeface="+mn-lt"/>
        <a:ea typeface="+mn-ea"/>
        <a:cs typeface="+mn-cs"/>
      </a:defRPr>
    </a:lvl8pPr>
    <a:lvl9pPr marL="5852160" algn="l" defTabSz="1463040"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52" autoAdjust="0"/>
    <p:restoredTop sz="56834" autoAdjust="0"/>
  </p:normalViewPr>
  <p:slideViewPr>
    <p:cSldViewPr>
      <p:cViewPr varScale="1">
        <p:scale>
          <a:sx n="43" d="100"/>
          <a:sy n="43" d="100"/>
        </p:scale>
        <p:origin x="-2122" y="-72"/>
      </p:cViewPr>
      <p:guideLst>
        <p:guide orient="horz" pos="2592"/>
        <p:guide pos="4608"/>
      </p:guideLst>
    </p:cSldViewPr>
  </p:slideViewPr>
  <p:notesTextViewPr>
    <p:cViewPr>
      <p:scale>
        <a:sx n="100" d="100"/>
        <a:sy n="100" d="100"/>
      </p:scale>
      <p:origin x="0" y="0"/>
    </p:cViewPr>
  </p:notesTextViewPr>
  <p:notesViewPr>
    <p:cSldViewPr>
      <p:cViewPr varScale="1">
        <p:scale>
          <a:sx n="98" d="100"/>
          <a:sy n="98" d="100"/>
        </p:scale>
        <p:origin x="-3552" y="-96"/>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5455"/>
          </a:xfrm>
          <a:prstGeom prst="rect">
            <a:avLst/>
          </a:prstGeom>
        </p:spPr>
        <p:txBody>
          <a:bodyPr vert="horz" lIns="93324" tIns="46662" rIns="93324" bIns="46662" rtlCol="0"/>
          <a:lstStyle>
            <a:lvl1pPr algn="r">
              <a:defRPr sz="1200"/>
            </a:lvl1pPr>
          </a:lstStyle>
          <a:p>
            <a:fld id="{A60EB3F2-0F3A-4662-8E01-0AC1D8864C9A}" type="datetimeFigureOut">
              <a:rPr lang="en-US" smtClean="0"/>
              <a:pPr/>
              <a:t>3/6/2018</a:t>
            </a:fld>
            <a:endParaRPr lang="en-US"/>
          </a:p>
        </p:txBody>
      </p:sp>
      <p:sp>
        <p:nvSpPr>
          <p:cNvPr id="4" name="Footer Placeholder 3"/>
          <p:cNvSpPr>
            <a:spLocks noGrp="1"/>
          </p:cNvSpPr>
          <p:nvPr>
            <p:ph type="ftr" sz="quarter" idx="2"/>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5" name="Slide Number Placeholder 4"/>
          <p:cNvSpPr>
            <a:spLocks noGrp="1"/>
          </p:cNvSpPr>
          <p:nvPr>
            <p:ph type="sldNum" sz="quarter" idx="3"/>
          </p:nvPr>
        </p:nvSpPr>
        <p:spPr>
          <a:xfrm>
            <a:off x="3978132" y="8842029"/>
            <a:ext cx="3043343" cy="465455"/>
          </a:xfrm>
          <a:prstGeom prst="rect">
            <a:avLst/>
          </a:prstGeom>
        </p:spPr>
        <p:txBody>
          <a:bodyPr vert="horz" lIns="93324" tIns="46662" rIns="93324" bIns="46662" rtlCol="0" anchor="b"/>
          <a:lstStyle>
            <a:lvl1pPr algn="r">
              <a:defRPr sz="1200"/>
            </a:lvl1pPr>
          </a:lstStyle>
          <a:p>
            <a:fld id="{CED4F20E-9E28-46F0-8EBD-03822A491E73}" type="slidenum">
              <a:rPr lang="en-US" smtClean="0"/>
              <a:pPr/>
              <a:t>‹#›</a:t>
            </a:fld>
            <a:endParaRPr lang="en-US"/>
          </a:p>
        </p:txBody>
      </p:sp>
    </p:spTree>
    <p:extLst>
      <p:ext uri="{BB962C8B-B14F-4D97-AF65-F5344CB8AC3E}">
        <p14:creationId xmlns:p14="http://schemas.microsoft.com/office/powerpoint/2010/main" val="14940524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5FB55CA9-CECA-42E3-829B-3A0B1B9A2F4D}" type="datetimeFigureOut">
              <a:rPr lang="en-US" smtClean="0"/>
              <a:pPr/>
              <a:t>3/6/2018</a:t>
            </a:fld>
            <a:endParaRPr lang="en-US"/>
          </a:p>
        </p:txBody>
      </p:sp>
      <p:sp>
        <p:nvSpPr>
          <p:cNvPr id="4" name="Slide Image Placeholder 3"/>
          <p:cNvSpPr>
            <a:spLocks noGrp="1" noRot="1" noChangeAspect="1"/>
          </p:cNvSpPr>
          <p:nvPr>
            <p:ph type="sldImg" idx="2"/>
          </p:nvPr>
        </p:nvSpPr>
        <p:spPr>
          <a:xfrm>
            <a:off x="407988" y="698500"/>
            <a:ext cx="6207125"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7941C228-45F2-4BE7-8DD1-C2994D3BBA8A}" type="slidenum">
              <a:rPr lang="en-US" smtClean="0"/>
              <a:pPr/>
              <a:t>‹#›</a:t>
            </a:fld>
            <a:endParaRPr lang="en-US"/>
          </a:p>
        </p:txBody>
      </p:sp>
    </p:spTree>
    <p:extLst>
      <p:ext uri="{BB962C8B-B14F-4D97-AF65-F5344CB8AC3E}">
        <p14:creationId xmlns:p14="http://schemas.microsoft.com/office/powerpoint/2010/main" val="1996053415"/>
      </p:ext>
    </p:extLst>
  </p:cSld>
  <p:clrMap bg1="lt1" tx1="dk1" bg2="lt2" tx2="dk2" accent1="accent1" accent2="accent2" accent3="accent3" accent4="accent4" accent5="accent5" accent6="accent6" hlink="hlink" folHlink="folHlink"/>
  <p:notesStyle>
    <a:lvl1pPr marL="0" algn="l" defTabSz="1463040" rtl="0" eaLnBrk="1" latinLnBrk="0" hangingPunct="1">
      <a:defRPr sz="1900" kern="1200">
        <a:solidFill>
          <a:schemeClr val="tx1"/>
        </a:solidFill>
        <a:latin typeface="+mn-lt"/>
        <a:ea typeface="+mn-ea"/>
        <a:cs typeface="+mn-cs"/>
      </a:defRPr>
    </a:lvl1pPr>
    <a:lvl2pPr marL="731520" algn="l" defTabSz="1463040" rtl="0" eaLnBrk="1" latinLnBrk="0" hangingPunct="1">
      <a:defRPr sz="1900" kern="1200">
        <a:solidFill>
          <a:schemeClr val="tx1"/>
        </a:solidFill>
        <a:latin typeface="+mn-lt"/>
        <a:ea typeface="+mn-ea"/>
        <a:cs typeface="+mn-cs"/>
      </a:defRPr>
    </a:lvl2pPr>
    <a:lvl3pPr marL="1463040" algn="l" defTabSz="1463040" rtl="0" eaLnBrk="1" latinLnBrk="0" hangingPunct="1">
      <a:defRPr sz="1900" kern="1200">
        <a:solidFill>
          <a:schemeClr val="tx1"/>
        </a:solidFill>
        <a:latin typeface="+mn-lt"/>
        <a:ea typeface="+mn-ea"/>
        <a:cs typeface="+mn-cs"/>
      </a:defRPr>
    </a:lvl3pPr>
    <a:lvl4pPr marL="2194560" algn="l" defTabSz="1463040" rtl="0" eaLnBrk="1" latinLnBrk="0" hangingPunct="1">
      <a:defRPr sz="1900" kern="1200">
        <a:solidFill>
          <a:schemeClr val="tx1"/>
        </a:solidFill>
        <a:latin typeface="+mn-lt"/>
        <a:ea typeface="+mn-ea"/>
        <a:cs typeface="+mn-cs"/>
      </a:defRPr>
    </a:lvl4pPr>
    <a:lvl5pPr marL="2926080" algn="l" defTabSz="1463040" rtl="0" eaLnBrk="1" latinLnBrk="0" hangingPunct="1">
      <a:defRPr sz="1900" kern="1200">
        <a:solidFill>
          <a:schemeClr val="tx1"/>
        </a:solidFill>
        <a:latin typeface="+mn-lt"/>
        <a:ea typeface="+mn-ea"/>
        <a:cs typeface="+mn-cs"/>
      </a:defRPr>
    </a:lvl5pPr>
    <a:lvl6pPr marL="3657600" algn="l" defTabSz="1463040" rtl="0" eaLnBrk="1" latinLnBrk="0" hangingPunct="1">
      <a:defRPr sz="1900" kern="1200">
        <a:solidFill>
          <a:schemeClr val="tx1"/>
        </a:solidFill>
        <a:latin typeface="+mn-lt"/>
        <a:ea typeface="+mn-ea"/>
        <a:cs typeface="+mn-cs"/>
      </a:defRPr>
    </a:lvl6pPr>
    <a:lvl7pPr marL="4389120" algn="l" defTabSz="1463040" rtl="0" eaLnBrk="1" latinLnBrk="0" hangingPunct="1">
      <a:defRPr sz="1900" kern="1200">
        <a:solidFill>
          <a:schemeClr val="tx1"/>
        </a:solidFill>
        <a:latin typeface="+mn-lt"/>
        <a:ea typeface="+mn-ea"/>
        <a:cs typeface="+mn-cs"/>
      </a:defRPr>
    </a:lvl7pPr>
    <a:lvl8pPr marL="5120640" algn="l" defTabSz="1463040" rtl="0" eaLnBrk="1" latinLnBrk="0" hangingPunct="1">
      <a:defRPr sz="1900" kern="1200">
        <a:solidFill>
          <a:schemeClr val="tx1"/>
        </a:solidFill>
        <a:latin typeface="+mn-lt"/>
        <a:ea typeface="+mn-ea"/>
        <a:cs typeface="+mn-cs"/>
      </a:defRPr>
    </a:lvl8pPr>
    <a:lvl9pPr marL="5852160" algn="l" defTabSz="1463040"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Hello and welcome</a:t>
            </a:r>
            <a:r>
              <a:rPr lang="en-US" baseline="0" dirty="0" smtClean="0"/>
              <a:t> to the TI Precision labs hands-on experiment covering aliasing and anti-aliasing filters.  In this experiment we will use a hand calculation and software tool to predict the alias frequencies.  We will also use software to design an anti-aliasing filter, and TINA SPICE to confirm the filters operation.  Finally, we will measure the effects of aliasing and the anti-aliasing filter.</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a:t>
            </a:fld>
            <a:endParaRPr lang="en-US" dirty="0"/>
          </a:p>
        </p:txBody>
      </p:sp>
    </p:spTree>
    <p:extLst>
      <p:ext uri="{BB962C8B-B14F-4D97-AF65-F5344CB8AC3E}">
        <p14:creationId xmlns:p14="http://schemas.microsoft.com/office/powerpoint/2010/main" val="4256621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will solve the same problem as before, but the cutoff frequency will be fixed at 500Hz and we will find</a:t>
            </a:r>
            <a:r>
              <a:rPr lang="en-US" baseline="0" dirty="0" smtClean="0"/>
              <a:t> the filter order needed to achieve the desired attenuation.  From the previous problem we saw that the target attenuation was -34.7dB.  From this graph you can see that a first order filter doesn’t meet that attenuation goal.  [click] The second order filter meets this attenuation target exactly, so this is what we would use in the design.  [click] Using a higher order filter would provide even better attenuation, but this would add additional complexity and cost to the circuit.  On the next slide we will take a quick look at a software tool that finds the antialiasing filter order given a fixed cutoff frequency.</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10</a:t>
            </a:fld>
            <a:endParaRPr lang="en-US"/>
          </a:p>
        </p:txBody>
      </p:sp>
    </p:spTree>
    <p:extLst>
      <p:ext uri="{BB962C8B-B14F-4D97-AF65-F5344CB8AC3E}">
        <p14:creationId xmlns:p14="http://schemas.microsoft.com/office/powerpoint/2010/main" val="2252662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baseline="0" dirty="0" smtClean="0"/>
              <a:t>This tab on the Anti-Alias filter designer finds the filter order given the filter type, Nyquist frequency, cutoff frequency, input alias signal amplitude, ADC full scale range, and ADC number of bits.  For this example, the software calculated 2</a:t>
            </a:r>
            <a:r>
              <a:rPr lang="en-US" baseline="30000" dirty="0" smtClean="0"/>
              <a:t>nd</a:t>
            </a:r>
            <a:r>
              <a:rPr lang="en-US" baseline="0" dirty="0" smtClean="0"/>
              <a:t> order filter will produce a -34.75dB attenuation at the Nyquist frequency.  The two tabs provide two different ways to solve the same problem.  For example, if your design needs to be limited in cost and complexity to a second order filter you can use the tab that solves for the cutoff frequency.  On the other hand, if you can use a more complex filter, but need a specific cutoff frequency  you can use the tab that solves for filter order.  </a:t>
            </a:r>
          </a:p>
          <a:p>
            <a:endParaRPr lang="en-US" baseline="0" dirty="0" smtClean="0"/>
          </a:p>
          <a:p>
            <a:pPr marL="0" marR="0" indent="0" algn="l" defTabSz="1463040" rtl="0" eaLnBrk="1" fontAlgn="auto" latinLnBrk="0" hangingPunct="1">
              <a:lnSpc>
                <a:spcPct val="100000"/>
              </a:lnSpc>
              <a:spcBef>
                <a:spcPts val="0"/>
              </a:spcBef>
              <a:spcAft>
                <a:spcPts val="0"/>
              </a:spcAft>
              <a:buClrTx/>
              <a:buSzTx/>
              <a:buFontTx/>
              <a:buNone/>
              <a:tabLst/>
              <a:defRPr/>
            </a:pPr>
            <a:r>
              <a:rPr lang="en-US" baseline="0" dirty="0" smtClean="0"/>
              <a:t>For this example, we know that filter type, filter order, and filter cutoff frequency.  In the next slide we will introduce a software tool that will select filter component values to realize the filter. Pause and run the Analog Engineer’s Calculator anti-alias filter design software.</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11</a:t>
            </a:fld>
            <a:endParaRPr lang="en-US"/>
          </a:p>
        </p:txBody>
      </p:sp>
    </p:spTree>
    <p:extLst>
      <p:ext uri="{BB962C8B-B14F-4D97-AF65-F5344CB8AC3E}">
        <p14:creationId xmlns:p14="http://schemas.microsoft.com/office/powerpoint/2010/main" val="1808870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err="1" smtClean="0"/>
              <a:t>FilterPro</a:t>
            </a:r>
            <a:r>
              <a:rPr lang="en-US" baseline="0" dirty="0" smtClean="0"/>
              <a:t> is a free active filter design program from Texas Instruments.  This software can be downloaded using the provided link.  We will use this software to find </a:t>
            </a:r>
            <a:r>
              <a:rPr lang="en-US" baseline="0" dirty="0" err="1" smtClean="0"/>
              <a:t>componants</a:t>
            </a:r>
            <a:r>
              <a:rPr lang="en-US" baseline="0" dirty="0" smtClean="0"/>
              <a:t> to realize our 2</a:t>
            </a:r>
            <a:r>
              <a:rPr lang="en-US" baseline="30000" dirty="0" smtClean="0"/>
              <a:t>nd</a:t>
            </a:r>
            <a:r>
              <a:rPr lang="en-US" baseline="0" dirty="0" smtClean="0"/>
              <a:t> order 500Hz Bessel filter.  Once you have downloaded and installed the software it can be run under “All Programs &gt; Texas Instruments &gt; </a:t>
            </a:r>
            <a:r>
              <a:rPr lang="en-US" baseline="0" dirty="0" err="1" smtClean="0"/>
              <a:t>FilterPro</a:t>
            </a:r>
            <a:r>
              <a:rPr lang="en-US" baseline="0" dirty="0" smtClean="0"/>
              <a:t> Desktop”.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12</a:t>
            </a:fld>
            <a:endParaRPr lang="en-US"/>
          </a:p>
        </p:txBody>
      </p:sp>
    </p:spTree>
    <p:extLst>
      <p:ext uri="{BB962C8B-B14F-4D97-AF65-F5344CB8AC3E}">
        <p14:creationId xmlns:p14="http://schemas.microsoft.com/office/powerpoint/2010/main" val="38287305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first screen</a:t>
            </a:r>
            <a:r>
              <a:rPr lang="en-US" baseline="0" dirty="0" smtClean="0"/>
              <a:t> you will see in </a:t>
            </a:r>
            <a:r>
              <a:rPr lang="en-US" baseline="0" dirty="0" err="1" smtClean="0"/>
              <a:t>FilterPro</a:t>
            </a:r>
            <a:r>
              <a:rPr lang="en-US" baseline="0" dirty="0" smtClean="0"/>
              <a:t> is to select the Filter Type.  In this case we want a low pass filer.  Press “Next” and we can enter the Filter Specifications.  In this case we want a gain of 1, and a cutoff frequency of 500Hz.  The ripple specification isn’t really pertinent as we are using a Bessel filter and Bessel filters don’t have ripple.  Finally, check the filter order as “set fixed”, and select two for a second order filter.  Press next to continue.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13</a:t>
            </a:fld>
            <a:endParaRPr lang="en-US"/>
          </a:p>
        </p:txBody>
      </p:sp>
    </p:spTree>
    <p:extLst>
      <p:ext uri="{BB962C8B-B14F-4D97-AF65-F5344CB8AC3E}">
        <p14:creationId xmlns:p14="http://schemas.microsoft.com/office/powerpoint/2010/main" val="8938329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Now we will choose “Bessel” for the filter response type.  Bessel</a:t>
            </a:r>
            <a:r>
              <a:rPr lang="en-US" baseline="0" dirty="0" smtClean="0"/>
              <a:t> has a maximally flat response and linear phase.  Bessel and Butterworth are two commonly used filter types for antialiasing applications.  For more details on filter responses use the link to the document at the bottom of the page.  Press next to continue.  In step 4 we will choose the filter topology.  In our example we need a non-inverting configuration so we will use the “Sallen Key filter”.  The “Multiple Feedback Filter” on the other hand, is an inverting topology.  The link at the bottom of the page will also cover details on the differences between the various filter topologies. Press next to continue.</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14</a:t>
            </a:fld>
            <a:endParaRPr lang="en-US"/>
          </a:p>
        </p:txBody>
      </p:sp>
    </p:spTree>
    <p:extLst>
      <p:ext uri="{BB962C8B-B14F-4D97-AF65-F5344CB8AC3E}">
        <p14:creationId xmlns:p14="http://schemas.microsoft.com/office/powerpoint/2010/main" val="3629663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 have a schematic with values.  However, by default the values</a:t>
            </a:r>
            <a:r>
              <a:rPr lang="en-US" baseline="0" dirty="0" smtClean="0"/>
              <a:t> are exact values and we really need standard resistor and capacitor values.  Using the pull-down menus we can change the resistors to 1% resistors and the capacitors to 5% capacitors.  Furthermore, we can edit the component values and all the components will scale accordingly.  In this example we change the 150nF capacitor to 10nF and all other components scale to the appropriate standard value.  This is a useful feature as a 150nF capacitor is not available as a C0G type, but 10nF will work for C0G.</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15</a:t>
            </a:fld>
            <a:endParaRPr lang="en-US"/>
          </a:p>
        </p:txBody>
      </p:sp>
    </p:spTree>
    <p:extLst>
      <p:ext uri="{BB962C8B-B14F-4D97-AF65-F5344CB8AC3E}">
        <p14:creationId xmlns:p14="http://schemas.microsoft.com/office/powerpoint/2010/main" val="8170957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see the final circuit</a:t>
            </a:r>
            <a:r>
              <a:rPr lang="en-US" baseline="0" dirty="0" smtClean="0"/>
              <a:t> with it’s associate graphs.  This output doesn’t take into account the non-ideality of the amplifier.  For this reason, it is always recommended to simulate the circuit in TINA SPICE for final confirmations.  Pause and run the </a:t>
            </a:r>
            <a:r>
              <a:rPr lang="en-US" baseline="0" dirty="0" err="1" smtClean="0"/>
              <a:t>FilterPro</a:t>
            </a:r>
            <a:r>
              <a:rPr lang="en-US" baseline="0" dirty="0" smtClean="0"/>
              <a:t> Software.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16</a:t>
            </a:fld>
            <a:endParaRPr lang="en-US"/>
          </a:p>
        </p:txBody>
      </p:sp>
    </p:spTree>
    <p:extLst>
      <p:ext uri="{BB962C8B-B14F-4D97-AF65-F5344CB8AC3E}">
        <p14:creationId xmlns:p14="http://schemas.microsoft.com/office/powerpoint/2010/main" val="35678821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shows the</a:t>
            </a:r>
            <a:r>
              <a:rPr lang="en-US" baseline="0" dirty="0" smtClean="0"/>
              <a:t> TINA SPICE frequency response for the filter that we designed using </a:t>
            </a:r>
            <a:r>
              <a:rPr lang="en-US" baseline="0" dirty="0" err="1" smtClean="0"/>
              <a:t>FilterPro</a:t>
            </a:r>
            <a:r>
              <a:rPr lang="en-US" baseline="0" dirty="0" smtClean="0"/>
              <a:t>.  Note that the cutoff frequency is at 500Hz as expected.  You can also see that the role off is at 40dB/decade which is what you would expect for a second order filter.  Finally, we show the results for a transient simulation for a 2.9Vpp signal at 10.1kHz.  2.9V is used as it is nearly the ADC full scale range.  The reason 2.9V is used rather than 3V is to avoid the non-linear region of the amplifier, and to avoid overdriving the ADC.  The output of the transient response is 11.6mVpp.  This is what you would expect based on the attenuation at 10.1kHz.  The equation shown here is another way you can calculate the expected output at 10.1kHz.  Note that the transient simulation and hand calculation match.  This same approach can be used for other signal frequencies and amplitudes.   Later we will fill in a table for several different amplitudes and </a:t>
            </a:r>
            <a:r>
              <a:rPr lang="en-US" baseline="0" dirty="0" smtClean="0"/>
              <a:t>frequencies.  You might have noticed that the output signal appears to be inverted even though circuit is a non-inverting topology.  This “inversion” is actually a phase shift introduced by the </a:t>
            </a:r>
            <a:r>
              <a:rPr lang="en-US" baseline="0" smtClean="0"/>
              <a:t>second order filter</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17</a:t>
            </a:fld>
            <a:endParaRPr lang="en-US"/>
          </a:p>
        </p:txBody>
      </p:sp>
    </p:spTree>
    <p:extLst>
      <p:ext uri="{BB962C8B-B14F-4D97-AF65-F5344CB8AC3E}">
        <p14:creationId xmlns:p14="http://schemas.microsoft.com/office/powerpoint/2010/main" val="1041533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this</a:t>
            </a:r>
            <a:r>
              <a:rPr lang="en-US" baseline="0" dirty="0" smtClean="0"/>
              <a:t> point we are ready to start the hands-on experiment.  We will be comparing two different circuits.  The first circuit that we will look at is called “OPA320 Goodfilter2”.  In this case, the filter at the output of the OPA320 is not an antialiasing filter.  This filter is designed to minimize transients from ADC charge kickback that occurs during conversion.  We will discuss the design of this filter in detail in a later Precision Labs video.  For now, it is important to note that this filter cutoff frequency is 9.1MHz and so it will not work as an antialiasing filter as the Nyquist frequency is 5kHz.</a:t>
            </a:r>
          </a:p>
          <a:p>
            <a:endParaRPr lang="en-US" baseline="0" dirty="0" smtClean="0"/>
          </a:p>
          <a:p>
            <a:r>
              <a:rPr lang="en-US" baseline="0" dirty="0" smtClean="0"/>
              <a:t>The next circuit that we will look at is a Sallen-Key filter.  This is the circuit we designed using the Analog Engineer’s Calculator and Filter Pro.  The cutoff here is 500Hz and the Nyquist frequency is 5kHz, so this circuit will attenuate any alias signals by at least 35dB.  We will measure the effectiveness of this filter in the hands on experiment.  Let’s get started.</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18</a:t>
            </a:fld>
            <a:endParaRPr lang="en-US"/>
          </a:p>
        </p:txBody>
      </p:sp>
    </p:spTree>
    <p:extLst>
      <p:ext uri="{BB962C8B-B14F-4D97-AF65-F5344CB8AC3E}">
        <p14:creationId xmlns:p14="http://schemas.microsoft.com/office/powerpoint/2010/main" val="1844728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this experiment we will be using channel 3 on the precision labs hardware.  First, set the jumpers as shown here.  Next, install</a:t>
            </a:r>
            <a:r>
              <a:rPr lang="en-US" baseline="0" dirty="0" smtClean="0"/>
              <a:t> the OPA320_Goodfilter2 coupon card into the channel 3 socket.  This is the amplifier that will not have an antialiasing filter.  Connect the PSI to the PLABS board using the SMA cable, and connect the PHI to the PLABS channel 3 connector.  Finally, connect the USB cables to the computer.  Pause and connect the hardware.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19</a:t>
            </a:fld>
            <a:endParaRPr lang="en-US"/>
          </a:p>
        </p:txBody>
      </p:sp>
    </p:spTree>
    <p:extLst>
      <p:ext uri="{BB962C8B-B14F-4D97-AF65-F5344CB8AC3E}">
        <p14:creationId xmlns:p14="http://schemas.microsoft.com/office/powerpoint/2010/main" val="2919053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this lab we will use the Analog Engineer’s Calculator and hand calculations to predict where alias signals appear given the input signal frequency and the sampling rate.  Next we will confirm the effectiveness of a second order anti-aliasing filter using hand calculations.  We will then design the anti-aliasing filter using an active filter design program called </a:t>
            </a:r>
            <a:r>
              <a:rPr lang="en-US" baseline="0" dirty="0" err="1" smtClean="0"/>
              <a:t>FilterPro</a:t>
            </a:r>
            <a:r>
              <a:rPr lang="en-US" baseline="0" dirty="0" smtClean="0"/>
              <a:t>.  Next we will confirm the active filter’s performance using TINA SPICE.  Finally we will measure the aliasing and operation of the anti-aliasing filter.</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a:t>
            </a:fld>
            <a:endParaRPr lang="en-US"/>
          </a:p>
        </p:txBody>
      </p:sp>
    </p:spTree>
    <p:extLst>
      <p:ext uri="{BB962C8B-B14F-4D97-AF65-F5344CB8AC3E}">
        <p14:creationId xmlns:p14="http://schemas.microsoft.com/office/powerpoint/2010/main" val="34009543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let’s start the software by selecting the “</a:t>
            </a:r>
            <a:r>
              <a:rPr lang="en-US" baseline="0" dirty="0" err="1" smtClean="0"/>
              <a:t>Plabs</a:t>
            </a:r>
            <a:r>
              <a:rPr lang="en-US" baseline="0" dirty="0" smtClean="0"/>
              <a:t>-Power-Scaling-EVM” icon from the “Start &gt; All Programs” menu. Once the software is running you should notice the green “HW connected” message at the bottom of the software. [click] Next, change the number of samples to 16,384. [click] Next, change the sampling rate to 10ksps. [click] Finally press here to expand the controls for the PSI hardware.  Pause and get the EVM software started.</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20</a:t>
            </a:fld>
            <a:endParaRPr lang="en-US"/>
          </a:p>
        </p:txBody>
      </p:sp>
    </p:spTree>
    <p:extLst>
      <p:ext uri="{BB962C8B-B14F-4D97-AF65-F5344CB8AC3E}">
        <p14:creationId xmlns:p14="http://schemas.microsoft.com/office/powerpoint/2010/main" val="41672963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a:t>
            </a:r>
            <a:r>
              <a:rPr lang="en-US" baseline="0" dirty="0" smtClean="0"/>
              <a:t> can apply a 0.1kHz and 10.1kHz signal to the ADC and look at the response.  These are the signals that we used in the alias calculator earlier.  Based on our earlier results, we expect to see a 0.1kHz signal for both input frequencies.  The 10.1kHz input signal should product a 0.1kHz alias signal.  </a:t>
            </a:r>
          </a:p>
          <a:p>
            <a:endParaRPr lang="en-US" baseline="0" dirty="0" smtClean="0"/>
          </a:p>
          <a:p>
            <a:r>
              <a:rPr lang="en-US" baseline="0" dirty="0" smtClean="0"/>
              <a:t>First, enter the input frequency of 0.1kHz, set the amplitude to 2.9V, and set the offset to 0V.  Press “update” and turn on the output.  Press capture and you should see the output signal.  Left click and drag on the time domain display to zoom in on the signal so that 200 samples are visible. [click] The horizontal axis can be converted to time.  The time for each point is equal to one divided by the sampling rate.  For this example 1/10kHz is equal to 0.1ms /sample. The number of samples between the two peaks of the input signal is 100 samples.   The 100 sample period multiplied by 0.1ms/sample gives a period of 0.01s for the digitized signal.  Taking the reciprocal of the period we get the expected 100Hz.</a:t>
            </a:r>
          </a:p>
          <a:p>
            <a:endParaRPr lang="en-US" baseline="0" dirty="0" smtClean="0"/>
          </a:p>
          <a:p>
            <a:r>
              <a:rPr lang="en-US" baseline="0" dirty="0" smtClean="0"/>
              <a:t>Next, enter the input frequency of 10.1kHz, set the amplitude to 2.9V, and set the offset to 0V.  Press “update” and turn on the output.  Press capture and you should see the output signal.  Left click and drag on the time domain display to zoom in on the signal so that 200 samples are visible.  Notice that the period of the 10.1kHz signal is the same as the 0.1kHz.  This is because the 10.1kHz signal actually produces a 0.1kHz alias frequency.</a:t>
            </a:r>
          </a:p>
        </p:txBody>
      </p:sp>
      <p:sp>
        <p:nvSpPr>
          <p:cNvPr id="4" name="Slide Number Placeholder 3"/>
          <p:cNvSpPr>
            <a:spLocks noGrp="1"/>
          </p:cNvSpPr>
          <p:nvPr>
            <p:ph type="sldNum" sz="quarter" idx="10"/>
          </p:nvPr>
        </p:nvSpPr>
        <p:spPr/>
        <p:txBody>
          <a:bodyPr/>
          <a:lstStyle/>
          <a:p>
            <a:fld id="{7941C228-45F2-4BE7-8DD1-C2994D3BBA8A}" type="slidenum">
              <a:rPr lang="en-US" smtClean="0"/>
              <a:pPr/>
              <a:t>21</a:t>
            </a:fld>
            <a:endParaRPr lang="en-US"/>
          </a:p>
        </p:txBody>
      </p:sp>
    </p:spTree>
    <p:extLst>
      <p:ext uri="{BB962C8B-B14F-4D97-AF65-F5344CB8AC3E}">
        <p14:creationId xmlns:p14="http://schemas.microsoft.com/office/powerpoint/2010/main" val="36837444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compute the peak</a:t>
            </a:r>
            <a:r>
              <a:rPr lang="en-US" baseline="0" dirty="0" smtClean="0"/>
              <a:t> to peak amplitude of the digitized waveforms.  Both waveforms are about the same amplitude and close to the applied signal.  The difference between the applied signal and the digitized signal is due to system inaccuracies and loading of the signal generator.  Now let’s take a look at the frequency domain.</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22</a:t>
            </a:fld>
            <a:endParaRPr lang="en-US"/>
          </a:p>
        </p:txBody>
      </p:sp>
    </p:spTree>
    <p:extLst>
      <p:ext uri="{BB962C8B-B14F-4D97-AF65-F5344CB8AC3E}">
        <p14:creationId xmlns:p14="http://schemas.microsoft.com/office/powerpoint/2010/main" val="4803812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show the frequency domain</a:t>
            </a:r>
            <a:r>
              <a:rPr lang="en-US" baseline="0" dirty="0" smtClean="0"/>
              <a:t> response for the 0.1kHz and 10.1kHz input signals.  As you might expect both signals have essentially the same frequency domain result.   In both cases the measured fundamental is at 0.1kHz.  Clearly the 10.1kHz signal aliases to 0.1kHz.  Pause and capture the time domain and frequency domain signals for both 0.1kHz and 10.1kHz signals.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23</a:t>
            </a:fld>
            <a:endParaRPr lang="en-US"/>
          </a:p>
        </p:txBody>
      </p:sp>
    </p:spTree>
    <p:extLst>
      <p:ext uri="{BB962C8B-B14F-4D97-AF65-F5344CB8AC3E}">
        <p14:creationId xmlns:p14="http://schemas.microsoft.com/office/powerpoint/2010/main" val="26873602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do the same experiment with the Sallen</a:t>
            </a:r>
            <a:r>
              <a:rPr lang="en-US" baseline="0" dirty="0" smtClean="0"/>
              <a:t> Key filter.  The only change needed for the hardware is to change the coupon board from OPA320_Goodfilter2 to the Sallen key filter.  Pause and install the Sallen Key filter.</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24</a:t>
            </a:fld>
            <a:endParaRPr lang="en-US"/>
          </a:p>
        </p:txBody>
      </p:sp>
    </p:spTree>
    <p:extLst>
      <p:ext uri="{BB962C8B-B14F-4D97-AF65-F5344CB8AC3E}">
        <p14:creationId xmlns:p14="http://schemas.microsoft.com/office/powerpoint/2010/main" val="16335214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apply a 0.1kHz and 10.1kHz 2.9V</a:t>
            </a:r>
            <a:r>
              <a:rPr lang="en-US" baseline="0" dirty="0" smtClean="0"/>
              <a:t> sine wave to the input of the Sallen Key filter.  Recall that this filter has a cutoff of 500Hz so the 10.1kHz signal should be significantly attenuated.  After capturing the signal you can see that the 0.1kHz signal is passed through the filter and the 10.1kHz signal is no longer visible.   To zoom in on the 10.1kHz signal, change the “Y Scale fit” to “Auto Mode”.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25</a:t>
            </a:fld>
            <a:endParaRPr lang="en-US"/>
          </a:p>
        </p:txBody>
      </p:sp>
    </p:spTree>
    <p:extLst>
      <p:ext uri="{BB962C8B-B14F-4D97-AF65-F5344CB8AC3E}">
        <p14:creationId xmlns:p14="http://schemas.microsoft.com/office/powerpoint/2010/main" val="8168141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Once</a:t>
            </a:r>
            <a:r>
              <a:rPr lang="en-US" baseline="0" dirty="0" smtClean="0"/>
              <a:t> you change the “Y Scale fit” to “Auto Mode” you can see that the alias signal is still present.  The peak-to-peak values can be calculated by subtracting the maximum and minimum voltages.  In this example the peak to peak is about 12mV which is very close to the predicted 11.6mV from simulation.  Pause and apply the 0.1kHz and 10.1kHz 2.9V signals to the Sallen Key filter.</a:t>
            </a:r>
            <a:endParaRPr lang="en-US" dirty="0" smtClean="0"/>
          </a:p>
        </p:txBody>
      </p:sp>
      <p:sp>
        <p:nvSpPr>
          <p:cNvPr id="4" name="Slide Number Placeholder 3"/>
          <p:cNvSpPr>
            <a:spLocks noGrp="1"/>
          </p:cNvSpPr>
          <p:nvPr>
            <p:ph type="sldNum" sz="quarter" idx="10"/>
          </p:nvPr>
        </p:nvSpPr>
        <p:spPr/>
        <p:txBody>
          <a:bodyPr/>
          <a:lstStyle/>
          <a:p>
            <a:fld id="{7941C228-45F2-4BE7-8DD1-C2994D3BBA8A}" type="slidenum">
              <a:rPr lang="en-US" smtClean="0"/>
              <a:pPr/>
              <a:t>26</a:t>
            </a:fld>
            <a:endParaRPr lang="en-US"/>
          </a:p>
        </p:txBody>
      </p:sp>
    </p:spTree>
    <p:extLst>
      <p:ext uri="{BB962C8B-B14F-4D97-AF65-F5344CB8AC3E}">
        <p14:creationId xmlns:p14="http://schemas.microsoft.com/office/powerpoint/2010/main" val="12308490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table summarizes the results of different anti aliasing experiments.  We have completed the first four experiments.  In the first experiment a 0.1kHz 2.9Vpp signal is applied.  The captured data shown in example measurements approximately matches the input signal.  Here the differences are due to loading of the PSI signal.  The exact value of your measured results may differ somewhat but it should be close to the example shown. In the second experiment the 10.1kHz signal produces an alias signal at 0.1kHz.  In the third and forth experiment the Sallen-Key filter is used to minimize the alias.  Using simulation we predicted that the alias would be attenuated to about </a:t>
            </a:r>
            <a:r>
              <a:rPr lang="en-US" baseline="0" dirty="0" smtClean="0"/>
              <a:t>11.6mV</a:t>
            </a:r>
            <a:r>
              <a:rPr lang="en-US" baseline="0" dirty="0" smtClean="0"/>
              <a:t>, and which compares well to the 12mV example measurement.  Again, your results should be similar to this.  In the last two experiments we will verify the design of the anti-aliasing filter.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27</a:t>
            </a:fld>
            <a:endParaRPr lang="en-US"/>
          </a:p>
        </p:txBody>
      </p:sp>
    </p:spTree>
    <p:extLst>
      <p:ext uri="{BB962C8B-B14F-4D97-AF65-F5344CB8AC3E}">
        <p14:creationId xmlns:p14="http://schemas.microsoft.com/office/powerpoint/2010/main" val="18960931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baseline="0" dirty="0" smtClean="0"/>
              <a:t>Recall that we designed the filter to attenuate a 20mV input signal at the Nyquist frequency to an amplitude of less than one half LSB.  let’s test the antialiasing filter just beyond the Nyquist frequency at 5.1kHz.  The attenuation at this frequency is -36.1dB, so the expected output for the 20mV input signal 313uV.  The plots here show the time domain and frequency domain output.  We expect the 20mV signal to be completely attenuated.  Looking at the time domain signal we see about three codes of noise, or 2mVpp. You can’t really see anything that looks like a sinusoidal signal in this noise.  Nevertheless, if you look at the spectral analysis you can see a small component at 4.9kHz, and this is where you would expect to see an alias of the 5.1kHz input signal.   For all practical purposes, however, this signal is very small and difficult to distinguish from the noise floor.  Thus, the filter is working as expected.  Let’s confirm the attenuation by applying a full scale signal.</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28</a:t>
            </a:fld>
            <a:endParaRPr lang="en-US"/>
          </a:p>
        </p:txBody>
      </p:sp>
    </p:spTree>
    <p:extLst>
      <p:ext uri="{BB962C8B-B14F-4D97-AF65-F5344CB8AC3E}">
        <p14:creationId xmlns:p14="http://schemas.microsoft.com/office/powerpoint/2010/main" val="39053861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use the same configuration but</a:t>
            </a:r>
            <a:r>
              <a:rPr lang="en-US" baseline="0" dirty="0" smtClean="0"/>
              <a:t> change the input signal amplitude to 2.9V.  The attenuation at 5.1kHz is 36.1dB so the expected output can be computed to be 45.4mV.  Applying the signal and measuring the peak to peak output shows that the filter attenuates as expected at 5.1kHz.</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29</a:t>
            </a:fld>
            <a:endParaRPr lang="en-US"/>
          </a:p>
        </p:txBody>
      </p:sp>
    </p:spTree>
    <p:extLst>
      <p:ext uri="{BB962C8B-B14F-4D97-AF65-F5344CB8AC3E}">
        <p14:creationId xmlns:p14="http://schemas.microsoft.com/office/powerpoint/2010/main" val="3765133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experiment we will use the OPA320 Good</a:t>
            </a:r>
            <a:r>
              <a:rPr lang="en-US" baseline="0" dirty="0" smtClean="0"/>
              <a:t> Filter2 amplifier configuration with the ADS7042.  The ADS7042 sampling rate will be set to 10ksps.  The Nyquist frequency is half the sampling rate, or 5kHz in this example.  </a:t>
            </a:r>
            <a:r>
              <a:rPr lang="en-US" dirty="0" smtClean="0"/>
              <a:t>Thus, any input signal with a frequency higher than 5kHz will generate alias signals and signals</a:t>
            </a:r>
            <a:r>
              <a:rPr lang="en-US" baseline="0" dirty="0" smtClean="0"/>
              <a:t> below 5kHz will not generate aliases.  The goal for this example is to predict the measured frequency for a 10.1kHz and 0.1kHz input frequency.  First we will use a software tool to do this calculation, then we will show the underlying algorithm.</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a:t>
            </a:fld>
            <a:endParaRPr lang="en-US"/>
          </a:p>
        </p:txBody>
      </p:sp>
    </p:spTree>
    <p:extLst>
      <p:ext uri="{BB962C8B-B14F-4D97-AF65-F5344CB8AC3E}">
        <p14:creationId xmlns:p14="http://schemas.microsoft.com/office/powerpoint/2010/main" val="2357369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 can fill in the results</a:t>
            </a:r>
            <a:r>
              <a:rPr lang="en-US" baseline="0" dirty="0" smtClean="0"/>
              <a:t> for the final two experiments.  Note that the measured results for the filter closely match the expected results.  Pause now and make measurements for the final two tests.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30</a:t>
            </a:fld>
            <a:endParaRPr lang="en-US"/>
          </a:p>
        </p:txBody>
      </p:sp>
    </p:spTree>
    <p:extLst>
      <p:ext uri="{BB962C8B-B14F-4D97-AF65-F5344CB8AC3E}">
        <p14:creationId xmlns:p14="http://schemas.microsoft.com/office/powerpoint/2010/main" val="18960931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That concludes the hands-on</a:t>
            </a:r>
            <a:r>
              <a:rPr lang="en-US" baseline="0" dirty="0" smtClean="0"/>
              <a:t> experiment.  I hope this was useful to you.  Thanks for your time.</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31</a:t>
            </a:fld>
            <a:endParaRPr lang="en-US"/>
          </a:p>
        </p:txBody>
      </p:sp>
    </p:spTree>
    <p:extLst>
      <p:ext uri="{BB962C8B-B14F-4D97-AF65-F5344CB8AC3E}">
        <p14:creationId xmlns:p14="http://schemas.microsoft.com/office/powerpoint/2010/main" val="4074122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Analog Engineer’s Calculator has a tool that lets you find the alias signals given the input frequency and the sampling rate.  The frequency range from 0Hz to the Nyquist frequency is called the first Nyquist zone.  The frequency range from the Nyquist frequency to the sampling rate is called the second Nyquist zone.  The first and second Nyquist zones are repeated an infinite number of times.  For example, the third and forth Nyquist zone are copies of the first and second.  This tool let’s you select the number of Nyquist zones that we will observe.  </a:t>
            </a:r>
          </a:p>
          <a:p>
            <a:endParaRPr lang="en-US" baseline="0" dirty="0" smtClean="0"/>
          </a:p>
          <a:p>
            <a:r>
              <a:rPr lang="en-US" baseline="0" dirty="0" smtClean="0"/>
              <a:t>For this example, the input frequency is 10.1kHz and the sampling rate is 10kHz.  This produces aliases at 0.1kHz, 9.9kHz, 10.1kHz, and so forth up to 29.9kHz.  Note that there is really an infinite number of aliases and adding more Nyquist zones will reveal more aliases.   Again, we are mainly interested in the first Nyquist zone and normally the other zones are hidden.  The calculator can be downloaded using the link below, and the software can be selected by choosing “Alias Calculations” under “Data Converters” and choosing the “</a:t>
            </a:r>
            <a:r>
              <a:rPr lang="en-US" baseline="0" smtClean="0"/>
              <a:t>Alias Frequencies” </a:t>
            </a:r>
            <a:r>
              <a:rPr lang="en-US" baseline="0" dirty="0" smtClean="0"/>
              <a:t>tab.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4</a:t>
            </a:fld>
            <a:endParaRPr lang="en-US"/>
          </a:p>
        </p:txBody>
      </p:sp>
    </p:spTree>
    <p:extLst>
      <p:ext uri="{BB962C8B-B14F-4D97-AF65-F5344CB8AC3E}">
        <p14:creationId xmlns:p14="http://schemas.microsoft.com/office/powerpoint/2010/main" val="3131467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the answer</a:t>
            </a:r>
            <a:r>
              <a:rPr lang="en-US" baseline="0" dirty="0" smtClean="0"/>
              <a:t> to the two different problems that were given earlier.  These problems were both solved using the software we just introduced.   For the first problem, the input signal is 0.1kHz, the Nyquist rate is 5kHz, and the sampling rate is 10kHz.  Since this input signal is less then the Nyquist frequency we don’t see any aliases in the first Nyquist zone.  In the second problem we apply 10.1kHz to a system with the same sampling rate.  In this case the signal is above the Nyquist frequency and it produces an alias in the first Nyquist zone at 0.1kHz.    Remember the EVM GUI will only display the first Nyquist zone.  So if you compare the measured results for the two examples, the FFTs will look identical.  That is, for both the 0.1kHz and 10.1kHz signals the FFT measurement will show 0.1kHz.  Now let’s look at the math behind the software calculator.</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5</a:t>
            </a:fld>
            <a:endParaRPr lang="en-US"/>
          </a:p>
        </p:txBody>
      </p:sp>
    </p:spTree>
    <p:extLst>
      <p:ext uri="{BB962C8B-B14F-4D97-AF65-F5344CB8AC3E}">
        <p14:creationId xmlns:p14="http://schemas.microsoft.com/office/powerpoint/2010/main" val="77536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alias frequencies can be calculated using the simple equation shown. Where fs is the sampling rate, and fin is the input frequency.  Also, k is an integer from –N to N where N is the number of Nyquist zones.  To find the alias you take the absolute value k times fs plus fin.  On the right you can see the example we discussed earlier solved using this method.  In the hands on experiment, we will apply a 0.1kHz and 10.1kHz input signal and compare the FFT results to the theoretically expected results.  Before we do this, let’s design an antialiasing filter to minimize the amplitude of the alias.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6</a:t>
            </a:fld>
            <a:endParaRPr lang="en-US"/>
          </a:p>
        </p:txBody>
      </p:sp>
    </p:spTree>
    <p:extLst>
      <p:ext uri="{BB962C8B-B14F-4D97-AF65-F5344CB8AC3E}">
        <p14:creationId xmlns:p14="http://schemas.microsoft.com/office/powerpoint/2010/main" val="41887735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Any signal above the Nyquist frequency can produce</a:t>
            </a:r>
            <a:r>
              <a:rPr lang="en-US" baseline="0" dirty="0" smtClean="0"/>
              <a:t> an alias.  To avoid aliases you would not intentionally apply a signal greater than the Nyquist frequency; however, you may have an unwanted noise signal at this frequency.  In this design example, we will assume that the largest input signal at the Nyquist frequency is 20mVpp.  In fact, this signal could range from 0V to the ADC full scale range, but we are assuming that we will not see a signal larger than 20mVpp at the Nyquist.  This 20mV level was selected based on the system specifications, and can be adjusted depending on the expected amplitude of noise signals beyond the Nyquist frequency.  In general, the antialiasing filter needs to reduce the amplitude of the noise signal to a level that the ADC can no </a:t>
            </a:r>
            <a:r>
              <a:rPr lang="en-US" baseline="0" dirty="0" err="1" smtClean="0"/>
              <a:t>lolger</a:t>
            </a:r>
            <a:r>
              <a:rPr lang="en-US" baseline="0" dirty="0" smtClean="0"/>
              <a:t> detect; that is, we want to reduce it to less than half of an LSB.  In this example we want to use a simple second order filter, so the design goal is to find a cutoff frequency that will get the proper attenuation.  For example, you can see with the cutoff at 100Hz the attenuation is about 70dB.  [click] If we increase the cutoff frequency to </a:t>
            </a:r>
            <a:r>
              <a:rPr lang="en-US" baseline="0" dirty="0" smtClean="0"/>
              <a:t>800Hz </a:t>
            </a:r>
            <a:r>
              <a:rPr lang="en-US" baseline="0" dirty="0" smtClean="0"/>
              <a:t>you see that the attenuation decreases to 30dB. [click] on the other hand, decreasing the cutoff to 25Hz gives 90dB of attenuation.  For best rejection of the alias signal you need to move the cutoff frequency lower; however, this reduces the usable frequency range for the system.  In the next slide we will consider the math involved in selecting the best cutoff frequency to give us the required attenuation.</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7</a:t>
            </a:fld>
            <a:endParaRPr lang="en-US"/>
          </a:p>
        </p:txBody>
      </p:sp>
    </p:spTree>
    <p:extLst>
      <p:ext uri="{BB962C8B-B14F-4D97-AF65-F5344CB8AC3E}">
        <p14:creationId xmlns:p14="http://schemas.microsoft.com/office/powerpoint/2010/main" val="32706334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remember that we need</a:t>
            </a:r>
            <a:r>
              <a:rPr lang="en-US" baseline="0" dirty="0" smtClean="0"/>
              <a:t> to attenuate the alias signal to less than one half of an LSB.  Solving this for a 12 bit ADC with a 3V full scale range gives 366uV for half of one LSB.  The required gain can be calculated by dividing half an LSB by the amplitude of the alias signal.  In this case the gain is 18.31mV/V or -34.7dB.  The gain equation for a second order Bessel transfer function is given.  We need to solve this equation to get a gain of 18.31mV/V at a frequency of 5kHz.  Unfortunately, this equation doesn’t have a simple closed form solution and needs to be solved numerically.  This will be true for most filter problems.  In the next slide we introduce a software tool to solve this problem.</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8</a:t>
            </a:fld>
            <a:endParaRPr lang="en-US"/>
          </a:p>
        </p:txBody>
      </p:sp>
    </p:spTree>
    <p:extLst>
      <p:ext uri="{BB962C8B-B14F-4D97-AF65-F5344CB8AC3E}">
        <p14:creationId xmlns:p14="http://schemas.microsoft.com/office/powerpoint/2010/main" val="28308278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software tool finds the cutoff frequency for an</a:t>
            </a:r>
            <a:r>
              <a:rPr lang="en-US" baseline="0" dirty="0" smtClean="0"/>
              <a:t> antialiasing filter given the filter type, filter order, Nyquist frequency, input alias signal amplitude, ADC full scale range, and ADC number of bits.  For this example, the software calculated a 534Hz cutoff frequency will produce a -34.75dB attenuation at the Nyquist frequency.  This attenuation will reduce the 20mV alias signal to one half LSB.  Thus, the filter will attenuate the 20mV signal to a point where the ADC can no longer detect it.</a:t>
            </a:r>
          </a:p>
          <a:p>
            <a:endParaRPr lang="en-US" baseline="0" dirty="0" smtClean="0"/>
          </a:p>
          <a:p>
            <a:r>
              <a:rPr lang="en-US" baseline="0" dirty="0" smtClean="0"/>
              <a:t>Using this approach we fixed the order of the filter to two, and adjusted the cutoff frequency to achieve the desired attenuation.  Another approach is to fix the cutoff frequency and adjust the filter order to achieve the desired attenuation.  Let’s take a look at that.</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9</a:t>
            </a:fld>
            <a:endParaRPr lang="en-US"/>
          </a:p>
        </p:txBody>
      </p:sp>
    </p:spTree>
    <p:extLst>
      <p:ext uri="{BB962C8B-B14F-4D97-AF65-F5344CB8AC3E}">
        <p14:creationId xmlns:p14="http://schemas.microsoft.com/office/powerpoint/2010/main" val="2050888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48640" y="2331731"/>
            <a:ext cx="13533120" cy="1764030"/>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48640" y="4438654"/>
            <a:ext cx="13533120" cy="1783080"/>
          </a:xfrm>
          <a:ln/>
        </p:spPr>
        <p:txBody>
          <a:bodyPr/>
          <a:lstStyle>
            <a:lvl1pPr marL="0" indent="0">
              <a:buFontTx/>
              <a:buNone/>
              <a:defRPr b="1"/>
            </a:lvl1pPr>
          </a:lstStyle>
          <a:p>
            <a:r>
              <a:rPr lang="en-US"/>
              <a:t>Click to edit Master subtitle style</a:t>
            </a:r>
          </a:p>
        </p:txBody>
      </p:sp>
      <p:sp>
        <p:nvSpPr>
          <p:cNvPr id="6"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spTree>
    <p:extLst>
      <p:ext uri="{BB962C8B-B14F-4D97-AF65-F5344CB8AC3E}">
        <p14:creationId xmlns:p14="http://schemas.microsoft.com/office/powerpoint/2010/main" val="2951375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ED430B41-3034-4777-B6DE-71856D985697}" type="slidenum">
              <a:rPr lang="en-US"/>
              <a:pPr>
                <a:defRPr/>
              </a:pPr>
              <a:t>‹#›</a:t>
            </a:fld>
            <a:endParaRPr lang="en-US"/>
          </a:p>
        </p:txBody>
      </p:sp>
    </p:spTree>
    <p:extLst>
      <p:ext uri="{BB962C8B-B14F-4D97-AF65-F5344CB8AC3E}">
        <p14:creationId xmlns:p14="http://schemas.microsoft.com/office/powerpoint/2010/main" val="167287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1" y="327661"/>
            <a:ext cx="4813301" cy="1394461"/>
          </a:xfrm>
        </p:spPr>
        <p:txBody>
          <a:bodyPr anchor="b"/>
          <a:lstStyle>
            <a:lvl1pPr algn="l">
              <a:defRPr sz="4300" b="1">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720080" y="327662"/>
            <a:ext cx="8178800" cy="702373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400">
                <a:solidFill>
                  <a:schemeClr val="tx1"/>
                </a:solidFill>
                <a:latin typeface="+mn-lt"/>
                <a:ea typeface="+mn-ea"/>
                <a:cs typeface="+mn-cs"/>
              </a:defRPr>
            </a:lvl5pPr>
            <a:lvl6pPr>
              <a:defRPr sz="2700"/>
            </a:lvl6pPr>
            <a:lvl7pPr>
              <a:defRPr sz="2700"/>
            </a:lvl7pPr>
            <a:lvl8pPr>
              <a:defRPr sz="2700"/>
            </a:lvl8pPr>
            <a:lvl9pPr>
              <a:defRPr sz="27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731521" y="1722120"/>
            <a:ext cx="4813301" cy="5629277"/>
          </a:xfrm>
        </p:spPr>
        <p:txBody>
          <a:bodyPr/>
          <a:lstStyle>
            <a:lvl1pPr marL="0" indent="0">
              <a:buNone/>
              <a:defRPr sz="2700"/>
            </a:lvl1pPr>
            <a:lvl2pPr marL="609432" indent="0">
              <a:buNone/>
              <a:defRPr sz="1600"/>
            </a:lvl2pPr>
            <a:lvl3pPr marL="1218864" indent="0">
              <a:buNone/>
              <a:defRPr sz="1300"/>
            </a:lvl3pPr>
            <a:lvl4pPr marL="1828293" indent="0">
              <a:buNone/>
              <a:defRPr sz="1100"/>
            </a:lvl4pPr>
            <a:lvl5pPr marL="2437717" indent="0">
              <a:buNone/>
              <a:defRPr sz="1100"/>
            </a:lvl5pPr>
            <a:lvl6pPr marL="3047147" indent="0">
              <a:buNone/>
              <a:defRPr sz="1100"/>
            </a:lvl6pPr>
            <a:lvl7pPr marL="3656579" indent="0">
              <a:buNone/>
              <a:defRPr sz="1100"/>
            </a:lvl7pPr>
            <a:lvl8pPr marL="4266005" indent="0">
              <a:buNone/>
              <a:defRPr sz="1100"/>
            </a:lvl8pPr>
            <a:lvl9pPr marL="4875434" indent="0">
              <a:buNone/>
              <a:defRPr sz="1100"/>
            </a:lvl9pPr>
          </a:lstStyle>
          <a:p>
            <a:pPr lvl="0"/>
            <a:r>
              <a:rPr lang="en-US" dirty="0" smtClean="0"/>
              <a:t>Click to edit Master text styles</a:t>
            </a:r>
          </a:p>
        </p:txBody>
      </p:sp>
      <p:sp>
        <p:nvSpPr>
          <p:cNvPr id="5"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D9B97EEC-B5BC-42C5-B73F-31CC660D4D8A}" type="slidenum">
              <a:rPr lang="en-US"/>
              <a:pPr>
                <a:defRPr/>
              </a:pPr>
              <a:t>‹#›</a:t>
            </a:fld>
            <a:endParaRPr lang="en-US"/>
          </a:p>
        </p:txBody>
      </p:sp>
    </p:spTree>
    <p:extLst>
      <p:ext uri="{BB962C8B-B14F-4D97-AF65-F5344CB8AC3E}">
        <p14:creationId xmlns:p14="http://schemas.microsoft.com/office/powerpoint/2010/main" val="16778407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1"/>
            <a:ext cx="8778240" cy="680085"/>
          </a:xfrm>
        </p:spPr>
        <p:txBody>
          <a:bodyPr anchor="b"/>
          <a:lstStyle>
            <a:lvl1pPr algn="l">
              <a:defRPr sz="3700" b="1">
                <a:solidFill>
                  <a:schemeClr val="tx2"/>
                </a:solidFil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2867661" y="735331"/>
            <a:ext cx="8778240" cy="4937760"/>
          </a:xfrm>
        </p:spPr>
        <p:txBody>
          <a:bodyPr/>
          <a:lstStyle>
            <a:lvl1pPr marL="0" indent="0">
              <a:buNone/>
              <a:defRPr sz="4300"/>
            </a:lvl1pPr>
            <a:lvl2pPr marL="609432" indent="0">
              <a:buNone/>
              <a:defRPr sz="3700"/>
            </a:lvl2pPr>
            <a:lvl3pPr marL="1218864" indent="0">
              <a:buNone/>
              <a:defRPr sz="3200"/>
            </a:lvl3pPr>
            <a:lvl4pPr marL="1828293" indent="0">
              <a:buNone/>
              <a:defRPr sz="2700"/>
            </a:lvl4pPr>
            <a:lvl5pPr marL="2437717" indent="0">
              <a:buNone/>
              <a:defRPr sz="2700"/>
            </a:lvl5pPr>
            <a:lvl6pPr marL="3047147" indent="0">
              <a:buNone/>
              <a:defRPr sz="2700"/>
            </a:lvl6pPr>
            <a:lvl7pPr marL="3656579" indent="0">
              <a:buNone/>
              <a:defRPr sz="2700"/>
            </a:lvl7pPr>
            <a:lvl8pPr marL="4266005" indent="0">
              <a:buNone/>
              <a:defRPr sz="2700"/>
            </a:lvl8pPr>
            <a:lvl9pPr marL="4875434" indent="0">
              <a:buNone/>
              <a:defRPr sz="2700"/>
            </a:lvl9pPr>
          </a:lstStyle>
          <a:p>
            <a:pPr lvl="0"/>
            <a:endParaRPr lang="en-US" noProof="0" smtClean="0"/>
          </a:p>
        </p:txBody>
      </p:sp>
      <p:sp>
        <p:nvSpPr>
          <p:cNvPr id="4" name="Text Placeholder 3"/>
          <p:cNvSpPr>
            <a:spLocks noGrp="1"/>
          </p:cNvSpPr>
          <p:nvPr>
            <p:ph type="body" sz="half" idx="2"/>
          </p:nvPr>
        </p:nvSpPr>
        <p:spPr>
          <a:xfrm>
            <a:off x="2867661" y="6440806"/>
            <a:ext cx="8778240" cy="965835"/>
          </a:xfrm>
          <a:noFill/>
          <a:ln w="9525" algn="ctr">
            <a:noFill/>
            <a:miter lim="800000"/>
            <a:headEnd/>
            <a:tailEnd/>
          </a:ln>
        </p:spPr>
        <p:txBody>
          <a:bodyPr vert="horz" wrap="square" lIns="121886" tIns="60941" rIns="121886" bIns="60941" numCol="1" anchor="t" anchorCtr="0" compatLnSpc="1">
            <a:prstTxWarp prst="textNoShape">
              <a:avLst/>
            </a:prstTxWarp>
          </a:bodyPr>
          <a:lstStyle>
            <a:lvl1pPr marL="0" indent="0" algn="l" rtl="0" eaLnBrk="0" fontAlgn="base" hangingPunct="0">
              <a:spcAft>
                <a:spcPct val="0"/>
              </a:spcAft>
              <a:buNone/>
              <a:defRPr lang="en-US" sz="2700" smtClean="0">
                <a:solidFill>
                  <a:schemeClr val="tx1"/>
                </a:solidFill>
                <a:latin typeface="+mn-lt"/>
                <a:ea typeface="+mn-ea"/>
                <a:cs typeface="+mn-cs"/>
              </a:defRPr>
            </a:lvl1pPr>
            <a:lvl2pPr marL="609432" indent="0">
              <a:buNone/>
              <a:defRPr sz="1600"/>
            </a:lvl2pPr>
            <a:lvl3pPr marL="1218864" indent="0">
              <a:buNone/>
              <a:defRPr sz="1300"/>
            </a:lvl3pPr>
            <a:lvl4pPr marL="1828293" indent="0">
              <a:buNone/>
              <a:defRPr sz="1100"/>
            </a:lvl4pPr>
            <a:lvl5pPr marL="2437717" indent="0">
              <a:buNone/>
              <a:defRPr sz="1100"/>
            </a:lvl5pPr>
            <a:lvl6pPr marL="3047147" indent="0">
              <a:buNone/>
              <a:defRPr sz="1100"/>
            </a:lvl6pPr>
            <a:lvl7pPr marL="3656579" indent="0">
              <a:buNone/>
              <a:defRPr sz="1100"/>
            </a:lvl7pPr>
            <a:lvl8pPr marL="4266005" indent="0">
              <a:buNone/>
              <a:defRPr sz="1100"/>
            </a:lvl8pPr>
            <a:lvl9pPr marL="4875434" indent="0">
              <a:buNone/>
              <a:defRPr sz="1100"/>
            </a:lvl9pPr>
          </a:lstStyle>
          <a:p>
            <a:pPr lvl="0"/>
            <a:r>
              <a:rPr lang="en-US" smtClean="0"/>
              <a:t>Click to edit Master text styles</a:t>
            </a:r>
          </a:p>
        </p:txBody>
      </p:sp>
      <p:sp>
        <p:nvSpPr>
          <p:cNvPr id="5"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8E55F34B-1C25-4090-A4A7-9CEE84F430BB}" type="slidenum">
              <a:rPr lang="en-US"/>
              <a:pPr>
                <a:defRPr/>
              </a:pPr>
              <a:t>‹#›</a:t>
            </a:fld>
            <a:endParaRPr lang="en-US"/>
          </a:p>
        </p:txBody>
      </p:sp>
    </p:spTree>
    <p:extLst>
      <p:ext uri="{BB962C8B-B14F-4D97-AF65-F5344CB8AC3E}">
        <p14:creationId xmlns:p14="http://schemas.microsoft.com/office/powerpoint/2010/main" val="33977274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34FE2BCE-81FD-49AD-8F3F-8C803C0A8918}" type="slidenum">
              <a:rPr lang="en-US"/>
              <a:pPr>
                <a:defRPr/>
              </a:pPr>
              <a:t>‹#›</a:t>
            </a:fld>
            <a:endParaRPr lang="en-US"/>
          </a:p>
        </p:txBody>
      </p:sp>
    </p:spTree>
    <p:extLst>
      <p:ext uri="{BB962C8B-B14F-4D97-AF65-F5344CB8AC3E}">
        <p14:creationId xmlns:p14="http://schemas.microsoft.com/office/powerpoint/2010/main" val="4345472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55302" y="171451"/>
            <a:ext cx="3426459" cy="6882765"/>
          </a:xfrm>
        </p:spPr>
        <p:txBody>
          <a:bodyPr vert="eaVert"/>
          <a:lstStyle>
            <a:lvl1pPr>
              <a:defRPr>
                <a:solidFill>
                  <a:schemeClr val="tx2"/>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370840" y="171451"/>
            <a:ext cx="10040621" cy="688276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1689227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6408174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Content Placeholder 2"/>
          <p:cNvSpPr>
            <a:spLocks noGrp="1"/>
          </p:cNvSpPr>
          <p:nvPr>
            <p:ph idx="1"/>
          </p:nvPr>
        </p:nvSpPr>
        <p:spPr>
          <a:xfrm>
            <a:off x="533406" y="1258169"/>
            <a:ext cx="13548360" cy="5935118"/>
          </a:xfrm>
        </p:spPr>
        <p:txBody>
          <a:bodyPr/>
          <a:lstStyle>
            <a:lvl1pPr>
              <a:spcBef>
                <a:spcPts val="1067"/>
              </a:spcBef>
              <a:defRPr/>
            </a:lvl1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380408086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Content Placeholder 2"/>
          <p:cNvSpPr>
            <a:spLocks noGrp="1"/>
          </p:cNvSpPr>
          <p:nvPr>
            <p:ph idx="1"/>
          </p:nvPr>
        </p:nvSpPr>
        <p:spPr>
          <a:xfrm>
            <a:off x="533406" y="1258169"/>
            <a:ext cx="13548360" cy="5935118"/>
          </a:xfrm>
        </p:spPr>
        <p:txBody>
          <a:bodyPr/>
          <a:lstStyle>
            <a:lvl1pPr>
              <a:spcBef>
                <a:spcPts val="1067"/>
              </a:spcBef>
              <a:defRPr/>
            </a:lvl1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9AB3E699-3BC5-4E82-A48B-54CC42B0E66D}" type="slidenum">
              <a:rPr lang="en-US"/>
              <a:pPr>
                <a:defRPr/>
              </a:pPr>
              <a:t>‹#›</a:t>
            </a:fld>
            <a:endParaRPr lang="en-US"/>
          </a:p>
        </p:txBody>
      </p:sp>
    </p:spTree>
    <p:extLst>
      <p:ext uri="{BB962C8B-B14F-4D97-AF65-F5344CB8AC3E}">
        <p14:creationId xmlns:p14="http://schemas.microsoft.com/office/powerpoint/2010/main" val="396923796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p:nvPicPr>
        <p:blipFill>
          <a:blip r:embed="rId2" cstate="print"/>
          <a:srcRect/>
          <a:stretch>
            <a:fillRect/>
          </a:stretch>
        </p:blipFill>
        <p:spPr bwMode="auto">
          <a:xfrm>
            <a:off x="0" y="0"/>
            <a:ext cx="14630400" cy="8229600"/>
          </a:xfrm>
          <a:prstGeom prst="rect">
            <a:avLst/>
          </a:prstGeom>
          <a:noFill/>
          <a:ln w="9525">
            <a:noFill/>
            <a:miter lim="800000"/>
            <a:headEnd/>
            <a:tailEnd/>
          </a:ln>
        </p:spPr>
      </p:pic>
      <p:sp>
        <p:nvSpPr>
          <p:cNvPr id="3074" name="Rectangle 2"/>
          <p:cNvSpPr>
            <a:spLocks noGrp="1" noChangeArrowheads="1"/>
          </p:cNvSpPr>
          <p:nvPr>
            <p:ph type="ctrTitle"/>
          </p:nvPr>
        </p:nvSpPr>
        <p:spPr>
          <a:xfrm>
            <a:off x="548640" y="2331721"/>
            <a:ext cx="13533120" cy="1764030"/>
          </a:xfrm>
        </p:spPr>
        <p:txBody>
          <a:bodyPr/>
          <a:lstStyle>
            <a:lvl1pPr>
              <a:defRPr sz="64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smtClean="0"/>
              <a:t>Click to edit Master subtitle style</a:t>
            </a:r>
            <a:endParaRPr lang="en-US"/>
          </a:p>
        </p:txBody>
      </p:sp>
      <p:sp>
        <p:nvSpPr>
          <p:cNvPr id="10" name="Rectangle 9"/>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1" name="Rectangle 10"/>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2" name="Rectangle 11"/>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pic>
        <p:nvPicPr>
          <p:cNvPr id="15" name="Picture 27" descr="ti_logo_powerpoint_1_line.png"/>
          <p:cNvPicPr>
            <a:picLocks noChangeAspect="1"/>
          </p:cNvPicPr>
          <p:nvPr userDrawn="1"/>
        </p:nvPicPr>
        <p:blipFill>
          <a:blip r:embed="rId3" cstate="print"/>
          <a:srcRect/>
          <a:stretch>
            <a:fillRect/>
          </a:stretch>
        </p:blipFill>
        <p:spPr bwMode="auto">
          <a:xfrm>
            <a:off x="11457517" y="7689851"/>
            <a:ext cx="2499782" cy="309034"/>
          </a:xfrm>
          <a:prstGeom prst="rect">
            <a:avLst/>
          </a:prstGeom>
          <a:noFill/>
          <a:ln w="9525">
            <a:noFill/>
            <a:miter lim="800000"/>
            <a:headEnd/>
            <a:tailEnd/>
          </a:ln>
        </p:spPr>
      </p:pic>
      <p:sp>
        <p:nvSpPr>
          <p:cNvPr id="8"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dirty="0"/>
          </a:p>
        </p:txBody>
      </p:sp>
    </p:spTree>
    <p:extLst>
      <p:ext uri="{BB962C8B-B14F-4D97-AF65-F5344CB8AC3E}">
        <p14:creationId xmlns:p14="http://schemas.microsoft.com/office/powerpoint/2010/main" val="4142359124"/>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6" name="Picture 5" descr="Classroom_pp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4630400" cy="8229600"/>
          </a:xfrm>
          <a:prstGeom prst="rect">
            <a:avLst/>
          </a:prstGeom>
        </p:spPr>
      </p:pic>
      <p:sp>
        <p:nvSpPr>
          <p:cNvPr id="3074" name="Rectangle 2"/>
          <p:cNvSpPr>
            <a:spLocks noGrp="1" noChangeArrowheads="1"/>
          </p:cNvSpPr>
          <p:nvPr>
            <p:ph type="ctrTitle"/>
          </p:nvPr>
        </p:nvSpPr>
        <p:spPr>
          <a:xfrm>
            <a:off x="548640" y="2331721"/>
            <a:ext cx="13533120" cy="1764030"/>
          </a:xfrm>
        </p:spPr>
        <p:txBody>
          <a:bodyPr/>
          <a:lstStyle>
            <a:lvl1pPr>
              <a:defRPr sz="64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smtClean="0"/>
              <a:t>Click to edit Master subtitle style</a:t>
            </a:r>
            <a:endParaRPr lang="en-US"/>
          </a:p>
        </p:txBody>
      </p:sp>
      <p:sp>
        <p:nvSpPr>
          <p:cNvPr id="16" name="Rectangle 15"/>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7" name="Rectangle 16"/>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8" name="Rectangle 17"/>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pic>
        <p:nvPicPr>
          <p:cNvPr id="14" name="Picture 27" descr="ti_logo_powerpoint_1_line.png"/>
          <p:cNvPicPr>
            <a:picLocks noChangeAspect="1"/>
          </p:cNvPicPr>
          <p:nvPr userDrawn="1"/>
        </p:nvPicPr>
        <p:blipFill>
          <a:blip r:embed="rId3" cstate="print"/>
          <a:srcRect/>
          <a:stretch>
            <a:fillRect/>
          </a:stretch>
        </p:blipFill>
        <p:spPr bwMode="auto">
          <a:xfrm>
            <a:off x="11457517" y="7689851"/>
            <a:ext cx="2499782" cy="309034"/>
          </a:xfrm>
          <a:prstGeom prst="rect">
            <a:avLst/>
          </a:prstGeom>
          <a:noFill/>
          <a:ln w="9525">
            <a:noFill/>
            <a:miter lim="800000"/>
            <a:headEnd/>
            <a:tailEnd/>
          </a:ln>
        </p:spPr>
      </p:pic>
      <p:sp>
        <p:nvSpPr>
          <p:cNvPr id="11"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spTree>
    <p:extLst>
      <p:ext uri="{BB962C8B-B14F-4D97-AF65-F5344CB8AC3E}">
        <p14:creationId xmlns:p14="http://schemas.microsoft.com/office/powerpoint/2010/main" val="296662784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4" name="Picture 6" descr="selected_powerpoint_bg_1_grey.jpg"/>
          <p:cNvPicPr>
            <a:picLocks noChangeAspect="1"/>
          </p:cNvPicPr>
          <p:nvPr/>
        </p:nvPicPr>
        <p:blipFill>
          <a:blip r:embed="rId2" cstate="print"/>
          <a:srcRect/>
          <a:stretch>
            <a:fillRect/>
          </a:stretch>
        </p:blipFill>
        <p:spPr bwMode="auto">
          <a:xfrm>
            <a:off x="0" y="0"/>
            <a:ext cx="14630400" cy="8229600"/>
          </a:xfrm>
          <a:prstGeom prst="rect">
            <a:avLst/>
          </a:prstGeom>
          <a:noFill/>
          <a:ln w="9525">
            <a:noFill/>
            <a:miter lim="800000"/>
            <a:headEnd/>
            <a:tailEnd/>
          </a:ln>
        </p:spPr>
      </p:pic>
      <p:sp>
        <p:nvSpPr>
          <p:cNvPr id="3074" name="Rectangle 2"/>
          <p:cNvSpPr>
            <a:spLocks noGrp="1" noChangeArrowheads="1"/>
          </p:cNvSpPr>
          <p:nvPr>
            <p:ph type="ctrTitle"/>
          </p:nvPr>
        </p:nvSpPr>
        <p:spPr>
          <a:xfrm>
            <a:off x="548640" y="2331721"/>
            <a:ext cx="13533120" cy="1764030"/>
          </a:xfrm>
        </p:spPr>
        <p:txBody>
          <a:bodyPr/>
          <a:lstStyle>
            <a:lvl1pPr>
              <a:defRPr sz="64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548640" y="4438650"/>
            <a:ext cx="13533120" cy="1783080"/>
          </a:xfrm>
          <a:ln/>
        </p:spPr>
        <p:txBody>
          <a:bodyPr/>
          <a:lstStyle>
            <a:lvl1pPr marL="0" indent="0">
              <a:buFontTx/>
              <a:buNone/>
              <a:defRPr b="1"/>
            </a:lvl1pPr>
          </a:lstStyle>
          <a:p>
            <a:r>
              <a:rPr lang="en-US" smtClean="0"/>
              <a:t>Click to edit Master subtitle style</a:t>
            </a:r>
            <a:endParaRPr lang="en-US"/>
          </a:p>
        </p:txBody>
      </p:sp>
      <p:sp>
        <p:nvSpPr>
          <p:cNvPr id="10" name="Rectangle 9"/>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2" name="Rectangle 11"/>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4" name="Rectangle 13"/>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pic>
        <p:nvPicPr>
          <p:cNvPr id="11" name="Picture 27" descr="ti_logo_powerpoint_1_line.png"/>
          <p:cNvPicPr>
            <a:picLocks noChangeAspect="1"/>
          </p:cNvPicPr>
          <p:nvPr userDrawn="1"/>
        </p:nvPicPr>
        <p:blipFill>
          <a:blip r:embed="rId3" cstate="print"/>
          <a:srcRect/>
          <a:stretch>
            <a:fillRect/>
          </a:stretch>
        </p:blipFill>
        <p:spPr bwMode="auto">
          <a:xfrm>
            <a:off x="11457517" y="7689851"/>
            <a:ext cx="2499782" cy="309034"/>
          </a:xfrm>
          <a:prstGeom prst="rect">
            <a:avLst/>
          </a:prstGeom>
          <a:noFill/>
          <a:ln w="9525">
            <a:noFill/>
            <a:miter lim="800000"/>
            <a:headEnd/>
            <a:tailEnd/>
          </a:ln>
        </p:spPr>
      </p:pic>
      <p:sp>
        <p:nvSpPr>
          <p:cNvPr id="9"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spTree>
    <p:extLst>
      <p:ext uri="{BB962C8B-B14F-4D97-AF65-F5344CB8AC3E}">
        <p14:creationId xmlns:p14="http://schemas.microsoft.com/office/powerpoint/2010/main" val="1129664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33406" y="1258172"/>
            <a:ext cx="13548360" cy="5935118"/>
          </a:xfrm>
        </p:spPr>
        <p:txBody>
          <a:bodyPr/>
          <a:lstStyle>
            <a:lvl1pPr>
              <a:spcBef>
                <a:spcPts val="1067"/>
              </a:spcBef>
              <a:defRPr/>
            </a:lvl1pPr>
            <a:lvl3pPr>
              <a:defRPr sz="2400"/>
            </a:lvl3pPr>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2B97888F-6AF7-4263-B69D-592D8C33BAC7}" type="slidenum">
              <a:rPr lang="en-US"/>
              <a:pPr>
                <a:defRPr/>
              </a:pPr>
              <a:t>‹#›</a:t>
            </a:fld>
            <a:endParaRPr lang="en-US"/>
          </a:p>
        </p:txBody>
      </p:sp>
    </p:spTree>
    <p:extLst>
      <p:ext uri="{BB962C8B-B14F-4D97-AF65-F5344CB8AC3E}">
        <p14:creationId xmlns:p14="http://schemas.microsoft.com/office/powerpoint/2010/main" val="1850442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4"/>
            <a:ext cx="12435840" cy="1634491"/>
          </a:xfrm>
        </p:spPr>
        <p:txBody>
          <a:bodyPr anchor="t"/>
          <a:lstStyle>
            <a:lvl1pPr algn="l">
              <a:defRPr sz="5300" b="1" cap="all">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700"/>
            </a:lvl1pPr>
            <a:lvl2pPr marL="609432" indent="0">
              <a:buNone/>
              <a:defRPr sz="2400"/>
            </a:lvl2pPr>
            <a:lvl3pPr marL="1218864" indent="0">
              <a:buNone/>
              <a:defRPr sz="2100"/>
            </a:lvl3pPr>
            <a:lvl4pPr marL="1828293" indent="0">
              <a:buNone/>
              <a:defRPr sz="1900"/>
            </a:lvl4pPr>
            <a:lvl5pPr marL="2437717" indent="0">
              <a:buNone/>
              <a:defRPr sz="1900"/>
            </a:lvl5pPr>
            <a:lvl6pPr marL="3047147" indent="0">
              <a:buNone/>
              <a:defRPr sz="1900"/>
            </a:lvl6pPr>
            <a:lvl7pPr marL="3656579" indent="0">
              <a:buNone/>
              <a:defRPr sz="1900"/>
            </a:lvl7pPr>
            <a:lvl8pPr marL="4266005" indent="0">
              <a:buNone/>
              <a:defRPr sz="1900"/>
            </a:lvl8pPr>
            <a:lvl9pPr marL="4875434" indent="0">
              <a:buNone/>
              <a:defRPr sz="1900"/>
            </a:lvl9pPr>
          </a:lstStyle>
          <a:p>
            <a:pPr lvl="0"/>
            <a:r>
              <a:rPr lang="en-US" smtClean="0"/>
              <a:t>Click to edit Master text styles</a:t>
            </a:r>
          </a:p>
        </p:txBody>
      </p:sp>
      <p:sp>
        <p:nvSpPr>
          <p:cNvPr id="6" name="Slide Number Placeholder 5"/>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204C35C9-3222-4444-B33E-8AB075BE83C6}" type="slidenum">
              <a:rPr lang="en-US"/>
              <a:pPr>
                <a:defRPr/>
              </a:pPr>
              <a:t>‹#›</a:t>
            </a:fld>
            <a:endParaRPr lang="en-US"/>
          </a:p>
        </p:txBody>
      </p:sp>
    </p:spTree>
    <p:extLst>
      <p:ext uri="{BB962C8B-B14F-4D97-AF65-F5344CB8AC3E}">
        <p14:creationId xmlns:p14="http://schemas.microsoft.com/office/powerpoint/2010/main" val="4019103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533401" y="1423037"/>
            <a:ext cx="6652261" cy="5631181"/>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7429501" y="1423037"/>
            <a:ext cx="6652259" cy="5631181"/>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400" smtClean="0">
                <a:solidFill>
                  <a:schemeClr val="tx1"/>
                </a:solidFill>
                <a:latin typeface="+mn-lt"/>
                <a:ea typeface="+mn-ea"/>
                <a:cs typeface="+mn-cs"/>
              </a:defRPr>
            </a:lvl2pPr>
            <a:lvl3pPr algn="l" rtl="0" eaLnBrk="0" fontAlgn="base" hangingPunct="0">
              <a:spcAft>
                <a:spcPct val="0"/>
              </a:spcAft>
              <a:defRPr lang="en-US" sz="2400" smtClean="0">
                <a:solidFill>
                  <a:schemeClr val="tx1"/>
                </a:solidFill>
                <a:latin typeface="+mn-lt"/>
                <a:ea typeface="+mn-ea"/>
                <a:cs typeface="+mn-cs"/>
              </a:defRPr>
            </a:lvl3pPr>
            <a:lvl4pPr algn="l" rtl="0" eaLnBrk="0" fontAlgn="base" hangingPunct="0">
              <a:spcAft>
                <a:spcPct val="0"/>
              </a:spcAft>
              <a:defRPr lang="en-US" sz="2400" smtClean="0">
                <a:solidFill>
                  <a:schemeClr val="tx1"/>
                </a:solidFill>
                <a:latin typeface="+mn-lt"/>
                <a:ea typeface="+mn-ea"/>
                <a:cs typeface="+mn-cs"/>
              </a:defRPr>
            </a:lvl4pPr>
            <a:lvl5pPr algn="l" rtl="0" eaLnBrk="0" fontAlgn="base" hangingPunct="0">
              <a:spcAft>
                <a:spcPct val="0"/>
              </a:spcAft>
              <a:defRPr lang="en-US" sz="2400">
                <a:solidFill>
                  <a:schemeClr val="tx1"/>
                </a:solidFill>
                <a:latin typeface="+mn-lt"/>
                <a:ea typeface="+mn-ea"/>
                <a:cs typeface="+mn-cs"/>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B53548F6-AAA9-4A8D-A869-511B3DFE3256}" type="slidenum">
              <a:rPr lang="en-US"/>
              <a:pPr>
                <a:defRPr/>
              </a:pPr>
              <a:t>‹#›</a:t>
            </a:fld>
            <a:endParaRPr lang="en-US"/>
          </a:p>
        </p:txBody>
      </p:sp>
    </p:spTree>
    <p:extLst>
      <p:ext uri="{BB962C8B-B14F-4D97-AF65-F5344CB8AC3E}">
        <p14:creationId xmlns:p14="http://schemas.microsoft.com/office/powerpoint/2010/main" val="1392443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1520" y="329565"/>
            <a:ext cx="13167360" cy="1371600"/>
          </a:xfrm>
        </p:spPr>
        <p:txBody>
          <a:bodyPr/>
          <a:lstStyle>
            <a:lvl1pPr>
              <a:defRPr>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31520" y="1842136"/>
            <a:ext cx="6464301" cy="767715"/>
          </a:xfrm>
        </p:spPr>
        <p:txBody>
          <a:bodyPr anchor="b"/>
          <a:lstStyle>
            <a:lvl1pPr marL="0" indent="0">
              <a:buNone/>
              <a:defRPr sz="3200" b="1"/>
            </a:lvl1pPr>
            <a:lvl2pPr marL="609432" indent="0">
              <a:buNone/>
              <a:defRPr sz="2700" b="1"/>
            </a:lvl2pPr>
            <a:lvl3pPr marL="1218864" indent="0">
              <a:buNone/>
              <a:defRPr sz="2400" b="1"/>
            </a:lvl3pPr>
            <a:lvl4pPr marL="1828293" indent="0">
              <a:buNone/>
              <a:defRPr sz="2100" b="1"/>
            </a:lvl4pPr>
            <a:lvl5pPr marL="2437717" indent="0">
              <a:buNone/>
              <a:defRPr sz="2100" b="1"/>
            </a:lvl5pPr>
            <a:lvl6pPr marL="3047147" indent="0">
              <a:buNone/>
              <a:defRPr sz="2100" b="1"/>
            </a:lvl6pPr>
            <a:lvl7pPr marL="3656579" indent="0">
              <a:buNone/>
              <a:defRPr sz="2100" b="1"/>
            </a:lvl7pPr>
            <a:lvl8pPr marL="4266005" indent="0">
              <a:buNone/>
              <a:defRPr sz="2100" b="1"/>
            </a:lvl8pPr>
            <a:lvl9pPr marL="4875434"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731520" y="2609851"/>
            <a:ext cx="6464301" cy="474154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700" smtClean="0">
                <a:solidFill>
                  <a:schemeClr val="tx1"/>
                </a:solidFill>
                <a:latin typeface="+mn-lt"/>
                <a:ea typeface="+mn-ea"/>
                <a:cs typeface="+mn-cs"/>
              </a:defRPr>
            </a:lvl2pPr>
            <a:lvl3pPr algn="l" rtl="0" eaLnBrk="0" fontAlgn="base" hangingPunct="0">
              <a:spcAft>
                <a:spcPct val="0"/>
              </a:spcAft>
              <a:defRPr lang="en-US" sz="2700" smtClean="0">
                <a:solidFill>
                  <a:schemeClr val="tx1"/>
                </a:solidFill>
                <a:latin typeface="+mn-lt"/>
                <a:ea typeface="+mn-ea"/>
                <a:cs typeface="+mn-cs"/>
              </a:defRPr>
            </a:lvl3pPr>
            <a:lvl4pPr algn="l" rtl="0" eaLnBrk="0" fontAlgn="base" hangingPunct="0">
              <a:spcAft>
                <a:spcPct val="0"/>
              </a:spcAft>
              <a:defRPr lang="en-US" sz="27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7432046" y="1842136"/>
            <a:ext cx="6466840" cy="767715"/>
          </a:xfrm>
        </p:spPr>
        <p:txBody>
          <a:bodyPr anchor="b"/>
          <a:lstStyle>
            <a:lvl1pPr marL="0" indent="0">
              <a:buNone/>
              <a:defRPr sz="3200" b="1"/>
            </a:lvl1pPr>
            <a:lvl2pPr marL="609432" indent="0">
              <a:buNone/>
              <a:defRPr sz="2700" b="1"/>
            </a:lvl2pPr>
            <a:lvl3pPr marL="1218864" indent="0">
              <a:buNone/>
              <a:defRPr sz="2400" b="1"/>
            </a:lvl3pPr>
            <a:lvl4pPr marL="1828293" indent="0">
              <a:buNone/>
              <a:defRPr sz="2100" b="1"/>
            </a:lvl4pPr>
            <a:lvl5pPr marL="2437717" indent="0">
              <a:buNone/>
              <a:defRPr sz="2100" b="1"/>
            </a:lvl5pPr>
            <a:lvl6pPr marL="3047147" indent="0">
              <a:buNone/>
              <a:defRPr sz="2100" b="1"/>
            </a:lvl6pPr>
            <a:lvl7pPr marL="3656579" indent="0">
              <a:buNone/>
              <a:defRPr sz="2100" b="1"/>
            </a:lvl7pPr>
            <a:lvl8pPr marL="4266005" indent="0">
              <a:buNone/>
              <a:defRPr sz="2100" b="1"/>
            </a:lvl8pPr>
            <a:lvl9pPr marL="4875434"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7432046" y="2609851"/>
            <a:ext cx="6466840" cy="4741546"/>
          </a:xfrm>
          <a:noFill/>
          <a:ln w="9525" algn="ctr">
            <a:noFill/>
            <a:miter lim="800000"/>
            <a:headEnd/>
            <a:tailEnd/>
          </a:ln>
        </p:spPr>
        <p:txBody>
          <a:bodyPr vert="horz" wrap="square" lIns="121886" tIns="60941" rIns="121886" bIns="60941" numCol="1" anchor="t" anchorCtr="0" compatLnSpc="1">
            <a:prstTxWarp prst="textNoShape">
              <a:avLst/>
            </a:prstTxWarp>
          </a:bodyPr>
          <a:lstStyle>
            <a:lvl1pPr algn="l" rtl="0" eaLnBrk="0" fontAlgn="base" hangingPunct="0">
              <a:spcAft>
                <a:spcPct val="0"/>
              </a:spcAft>
              <a:defRPr lang="en-US" sz="2700" smtClean="0">
                <a:solidFill>
                  <a:schemeClr val="tx1"/>
                </a:solidFill>
                <a:latin typeface="+mn-lt"/>
                <a:ea typeface="+mn-ea"/>
                <a:cs typeface="+mn-cs"/>
              </a:defRPr>
            </a:lvl1pPr>
            <a:lvl2pPr algn="l" rtl="0" eaLnBrk="0" fontAlgn="base" hangingPunct="0">
              <a:spcAft>
                <a:spcPct val="0"/>
              </a:spcAft>
              <a:defRPr lang="en-US" sz="2700" smtClean="0">
                <a:solidFill>
                  <a:schemeClr val="tx1"/>
                </a:solidFill>
                <a:latin typeface="+mn-lt"/>
                <a:ea typeface="+mn-ea"/>
                <a:cs typeface="+mn-cs"/>
              </a:defRPr>
            </a:lvl2pPr>
            <a:lvl3pPr algn="l" rtl="0" eaLnBrk="0" fontAlgn="base" hangingPunct="0">
              <a:spcAft>
                <a:spcPct val="0"/>
              </a:spcAft>
              <a:defRPr lang="en-US" sz="2700" smtClean="0">
                <a:solidFill>
                  <a:schemeClr val="tx1"/>
                </a:solidFill>
                <a:latin typeface="+mn-lt"/>
                <a:ea typeface="+mn-ea"/>
                <a:cs typeface="+mn-cs"/>
              </a:defRPr>
            </a:lvl3pPr>
            <a:lvl4pPr algn="l" rtl="0" eaLnBrk="0" fontAlgn="base" hangingPunct="0">
              <a:spcAft>
                <a:spcPct val="0"/>
              </a:spcAft>
              <a:defRPr lang="en-US" sz="2700" smtClean="0">
                <a:solidFill>
                  <a:schemeClr val="tx1"/>
                </a:solidFill>
                <a:latin typeface="+mn-lt"/>
                <a:ea typeface="+mn-ea"/>
                <a:cs typeface="+mn-cs"/>
              </a:defRPr>
            </a:lvl4pPr>
            <a:lvl5pPr algn="l" rtl="0" eaLnBrk="0" fontAlgn="base" hangingPunct="0">
              <a:spcAft>
                <a:spcPct val="0"/>
              </a:spcAft>
              <a:defRPr lang="en-US" sz="2700">
                <a:solidFill>
                  <a:schemeClr val="tx1"/>
                </a:solidFill>
                <a:latin typeface="+mn-lt"/>
                <a:ea typeface="+mn-ea"/>
                <a:cs typeface="+mn-cs"/>
              </a:defRPr>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204C35C9-3222-4444-B33E-8AB075BE83C6}" type="slidenum">
              <a:rPr lang="en-US"/>
              <a:pPr>
                <a:defRPr/>
              </a:pPr>
              <a:t>‹#›</a:t>
            </a:fld>
            <a:endParaRPr lang="en-US"/>
          </a:p>
        </p:txBody>
      </p:sp>
    </p:spTree>
    <p:extLst>
      <p:ext uri="{BB962C8B-B14F-4D97-AF65-F5344CB8AC3E}">
        <p14:creationId xmlns:p14="http://schemas.microsoft.com/office/powerpoint/2010/main" val="2008138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a:xfrm>
            <a:off x="11145702" y="7713413"/>
            <a:ext cx="3413760" cy="247651"/>
          </a:xfrm>
          <a:prstGeom prst="rect">
            <a:avLst/>
          </a:prstGeom>
          <a:ln/>
        </p:spPr>
        <p:txBody>
          <a:bodyPr/>
          <a:lstStyle>
            <a:lvl1pPr>
              <a:defRPr/>
            </a:lvl1pPr>
          </a:lstStyle>
          <a:p>
            <a:pPr>
              <a:defRPr/>
            </a:pPr>
            <a:fld id="{D4C52F08-588C-488E-A5AB-DF69250DE862}" type="slidenum">
              <a:rPr lang="en-US"/>
              <a:pPr>
                <a:defRPr/>
              </a:pPr>
              <a:t>‹#›</a:t>
            </a:fld>
            <a:endParaRPr lang="en-US"/>
          </a:p>
        </p:txBody>
      </p:sp>
    </p:spTree>
    <p:extLst>
      <p:ext uri="{BB962C8B-B14F-4D97-AF65-F5344CB8AC3E}">
        <p14:creationId xmlns:p14="http://schemas.microsoft.com/office/powerpoint/2010/main" val="19036868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6" y="7589520"/>
            <a:ext cx="14086840"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9" name="Rectangle 18"/>
          <p:cNvSpPr/>
          <p:nvPr userDrawn="1"/>
        </p:nvSpPr>
        <p:spPr>
          <a:xfrm>
            <a:off x="67056" y="7589520"/>
            <a:ext cx="13984224"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p>
        </p:txBody>
      </p:sp>
      <p:sp>
        <p:nvSpPr>
          <p:cNvPr id="1026" name="Rectangle 2"/>
          <p:cNvSpPr>
            <a:spLocks noGrp="1" noChangeArrowheads="1"/>
          </p:cNvSpPr>
          <p:nvPr>
            <p:ph type="title"/>
          </p:nvPr>
        </p:nvSpPr>
        <p:spPr bwMode="auto">
          <a:xfrm>
            <a:off x="370840" y="171461"/>
            <a:ext cx="13533120" cy="977266"/>
          </a:xfrm>
          <a:prstGeom prst="rect">
            <a:avLst/>
          </a:prstGeom>
          <a:noFill/>
          <a:ln w="9525">
            <a:noFill/>
            <a:miter lim="800000"/>
            <a:headEnd/>
            <a:tailEnd/>
          </a:ln>
        </p:spPr>
        <p:txBody>
          <a:bodyPr vert="horz" wrap="square" lIns="121886" tIns="60941" rIns="121886" bIns="60941"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533406" y="1270639"/>
            <a:ext cx="13548360" cy="5922645"/>
          </a:xfrm>
          <a:prstGeom prst="rect">
            <a:avLst/>
          </a:prstGeom>
          <a:noFill/>
          <a:ln w="9525" algn="ctr">
            <a:noFill/>
            <a:miter lim="800000"/>
            <a:headEnd/>
            <a:tailEnd/>
          </a:ln>
        </p:spPr>
        <p:txBody>
          <a:bodyPr vert="horz" wrap="square" lIns="121886" tIns="60941" rIns="121886" bIns="60941"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8" name="Rectangle 17"/>
          <p:cNvSpPr/>
          <p:nvPr userDrawn="1"/>
        </p:nvSpPr>
        <p:spPr>
          <a:xfrm>
            <a:off x="0" y="7531101"/>
            <a:ext cx="14122400" cy="621792"/>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p>
        </p:txBody>
      </p:sp>
      <p:sp>
        <p:nvSpPr>
          <p:cNvPr id="9" name="Rectangle 6"/>
          <p:cNvSpPr>
            <a:spLocks noGrp="1" noChangeArrowheads="1"/>
          </p:cNvSpPr>
          <p:nvPr>
            <p:ph type="sldNum" sz="quarter" idx="4"/>
          </p:nvPr>
        </p:nvSpPr>
        <p:spPr bwMode="auto">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pPr>
                <a:defRPr/>
              </a:pPr>
              <a:t>‹#›</a:t>
            </a:fld>
            <a:endParaRPr lang="en-US"/>
          </a:p>
        </p:txBody>
      </p:sp>
      <p:pic>
        <p:nvPicPr>
          <p:cNvPr id="10" name="Picture 27" descr="ti_logo_powerpoint_1_line.png"/>
          <p:cNvPicPr>
            <a:picLocks noChangeAspect="1"/>
          </p:cNvPicPr>
          <p:nvPr userDrawn="1"/>
        </p:nvPicPr>
        <p:blipFill>
          <a:blip r:embed="rId19" cstate="print"/>
          <a:srcRect/>
          <a:stretch>
            <a:fillRect/>
          </a:stretch>
        </p:blipFill>
        <p:spPr bwMode="auto">
          <a:xfrm>
            <a:off x="11457517" y="7689851"/>
            <a:ext cx="2499782" cy="309034"/>
          </a:xfrm>
          <a:prstGeom prst="rect">
            <a:avLst/>
          </a:prstGeom>
          <a:noFill/>
          <a:ln w="9525">
            <a:noFill/>
            <a:miter lim="800000"/>
            <a:headEnd/>
            <a:tailEnd/>
          </a:ln>
        </p:spPr>
      </p:pic>
    </p:spTree>
    <p:extLst>
      <p:ext uri="{BB962C8B-B14F-4D97-AF65-F5344CB8AC3E}">
        <p14:creationId xmlns:p14="http://schemas.microsoft.com/office/powerpoint/2010/main" val="1742349201"/>
      </p:ext>
    </p:extLst>
  </p:cSld>
  <p:clrMap bg1="lt1" tx1="dk1" bg2="lt2" tx2="dk2" accent1="accent1" accent2="accent2" accent3="accent3" accent4="accent4" accent5="accent5" accent6="accent6" hlink="hlink" folHlink="folHlink"/>
  <p:sldLayoutIdLst>
    <p:sldLayoutId id="2147483676" r:id="rId1"/>
    <p:sldLayoutId id="2147483693" r:id="rId2"/>
    <p:sldLayoutId id="2147483694" r:id="rId3"/>
    <p:sldLayoutId id="2147483695"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Lst>
  <p:timing>
    <p:tnLst>
      <p:par>
        <p:cTn id="1" dur="indefinite" restart="never" nodeType="tmRoot"/>
      </p:par>
    </p:tnLst>
  </p:timing>
  <p:hf hdr="0" ftr="0" dt="0"/>
  <p:txStyles>
    <p:titleStyle>
      <a:lvl1pPr algn="l" rtl="0" eaLnBrk="0" fontAlgn="base" hangingPunct="0">
        <a:lnSpc>
          <a:spcPct val="85000"/>
        </a:lnSpc>
        <a:spcBef>
          <a:spcPct val="0"/>
        </a:spcBef>
        <a:spcAft>
          <a:spcPct val="0"/>
        </a:spcAft>
        <a:defRPr sz="43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p:titleStyle>
    <p:bodyStyle>
      <a:lvl1pPr marL="302598" indent="-302598" algn="l" rtl="0" eaLnBrk="0" fontAlgn="base" hangingPunct="0">
        <a:spcBef>
          <a:spcPts val="1067"/>
        </a:spcBef>
        <a:spcAft>
          <a:spcPct val="0"/>
        </a:spcAft>
        <a:buChar char="•"/>
        <a:defRPr sz="2900">
          <a:solidFill>
            <a:schemeClr val="tx1"/>
          </a:solidFill>
          <a:latin typeface="+mn-lt"/>
          <a:ea typeface="+mn-ea"/>
          <a:cs typeface="+mn-cs"/>
        </a:defRPr>
      </a:lvl1pPr>
      <a:lvl2pPr marL="766021" indent="-311066" algn="l" rtl="0" eaLnBrk="0" fontAlgn="base" hangingPunct="0">
        <a:spcBef>
          <a:spcPct val="20000"/>
        </a:spcBef>
        <a:spcAft>
          <a:spcPct val="0"/>
        </a:spcAft>
        <a:buChar char="–"/>
        <a:defRPr sz="2600">
          <a:solidFill>
            <a:schemeClr val="tx1"/>
          </a:solidFill>
          <a:latin typeface="+mn-lt"/>
        </a:defRPr>
      </a:lvl2pPr>
      <a:lvl3pPr marL="1138448" indent="-220077" algn="l" rtl="0" eaLnBrk="0" fontAlgn="base" hangingPunct="0">
        <a:spcBef>
          <a:spcPct val="15000"/>
        </a:spcBef>
        <a:spcAft>
          <a:spcPct val="0"/>
        </a:spcAft>
        <a:buChar char="•"/>
        <a:defRPr sz="2600">
          <a:solidFill>
            <a:schemeClr val="tx1"/>
          </a:solidFill>
          <a:latin typeface="+mn-lt"/>
        </a:defRPr>
      </a:lvl3pPr>
      <a:lvl4pPr marL="1601869" indent="-311066" algn="l" rtl="0" eaLnBrk="0" fontAlgn="base" hangingPunct="0">
        <a:spcBef>
          <a:spcPct val="5000"/>
        </a:spcBef>
        <a:spcAft>
          <a:spcPct val="0"/>
        </a:spcAft>
        <a:buChar char="–"/>
        <a:defRPr sz="2600">
          <a:solidFill>
            <a:schemeClr val="tx1"/>
          </a:solidFill>
          <a:latin typeface="+mn-lt"/>
        </a:defRPr>
      </a:lvl4pPr>
      <a:lvl5pPr marL="1984874" indent="-230661" algn="l" rtl="0" eaLnBrk="0" fontAlgn="base" hangingPunct="0">
        <a:spcBef>
          <a:spcPct val="0"/>
        </a:spcBef>
        <a:spcAft>
          <a:spcPct val="0"/>
        </a:spcAft>
        <a:buChar char="»"/>
        <a:defRPr sz="2600">
          <a:solidFill>
            <a:schemeClr val="tx1"/>
          </a:solidFill>
          <a:latin typeface="+mn-lt"/>
        </a:defRPr>
      </a:lvl5pPr>
      <a:lvl6pPr marL="2594306" indent="-230661" algn="l" rtl="0" fontAlgn="base">
        <a:spcBef>
          <a:spcPct val="0"/>
        </a:spcBef>
        <a:spcAft>
          <a:spcPct val="0"/>
        </a:spcAft>
        <a:buChar char="»"/>
        <a:defRPr sz="2100">
          <a:solidFill>
            <a:schemeClr val="tx1"/>
          </a:solidFill>
          <a:latin typeface="+mn-lt"/>
        </a:defRPr>
      </a:lvl6pPr>
      <a:lvl7pPr marL="3203738" indent="-230661" algn="l" rtl="0" fontAlgn="base">
        <a:spcBef>
          <a:spcPct val="0"/>
        </a:spcBef>
        <a:spcAft>
          <a:spcPct val="0"/>
        </a:spcAft>
        <a:buChar char="»"/>
        <a:defRPr sz="2100">
          <a:solidFill>
            <a:schemeClr val="tx1"/>
          </a:solidFill>
          <a:latin typeface="+mn-lt"/>
        </a:defRPr>
      </a:lvl7pPr>
      <a:lvl8pPr marL="3813168" indent="-230661" algn="l" rtl="0" fontAlgn="base">
        <a:spcBef>
          <a:spcPct val="0"/>
        </a:spcBef>
        <a:spcAft>
          <a:spcPct val="0"/>
        </a:spcAft>
        <a:buChar char="»"/>
        <a:defRPr sz="2100">
          <a:solidFill>
            <a:schemeClr val="tx1"/>
          </a:solidFill>
          <a:latin typeface="+mn-lt"/>
        </a:defRPr>
      </a:lvl8pPr>
      <a:lvl9pPr marL="4422598" indent="-230661" algn="l" rtl="0" fontAlgn="base">
        <a:spcBef>
          <a:spcPct val="0"/>
        </a:spcBef>
        <a:spcAft>
          <a:spcPct val="0"/>
        </a:spcAft>
        <a:buChar char="»"/>
        <a:defRPr sz="2100">
          <a:solidFill>
            <a:schemeClr val="tx1"/>
          </a:solidFill>
          <a:latin typeface="+mn-lt"/>
        </a:defRPr>
      </a:lvl9pPr>
    </p:bodyStyle>
    <p:otherStyle>
      <a:defPPr>
        <a:defRPr lang="en-US"/>
      </a:defPPr>
      <a:lvl1pPr marL="0" algn="l" defTabSz="1218864" rtl="0" eaLnBrk="1" latinLnBrk="0" hangingPunct="1">
        <a:defRPr sz="2400" kern="1200">
          <a:solidFill>
            <a:schemeClr val="tx1"/>
          </a:solidFill>
          <a:latin typeface="+mn-lt"/>
          <a:ea typeface="+mn-ea"/>
          <a:cs typeface="+mn-cs"/>
        </a:defRPr>
      </a:lvl1pPr>
      <a:lvl2pPr marL="609432" algn="l" defTabSz="1218864" rtl="0" eaLnBrk="1" latinLnBrk="0" hangingPunct="1">
        <a:defRPr sz="2400" kern="1200">
          <a:solidFill>
            <a:schemeClr val="tx1"/>
          </a:solidFill>
          <a:latin typeface="+mn-lt"/>
          <a:ea typeface="+mn-ea"/>
          <a:cs typeface="+mn-cs"/>
        </a:defRPr>
      </a:lvl2pPr>
      <a:lvl3pPr marL="1218864" algn="l" defTabSz="1218864" rtl="0" eaLnBrk="1" latinLnBrk="0" hangingPunct="1">
        <a:defRPr sz="2400" kern="1200">
          <a:solidFill>
            <a:schemeClr val="tx1"/>
          </a:solidFill>
          <a:latin typeface="+mn-lt"/>
          <a:ea typeface="+mn-ea"/>
          <a:cs typeface="+mn-cs"/>
        </a:defRPr>
      </a:lvl3pPr>
      <a:lvl4pPr marL="1828293" algn="l" defTabSz="1218864" rtl="0" eaLnBrk="1" latinLnBrk="0" hangingPunct="1">
        <a:defRPr sz="2400" kern="1200">
          <a:solidFill>
            <a:schemeClr val="tx1"/>
          </a:solidFill>
          <a:latin typeface="+mn-lt"/>
          <a:ea typeface="+mn-ea"/>
          <a:cs typeface="+mn-cs"/>
        </a:defRPr>
      </a:lvl4pPr>
      <a:lvl5pPr marL="2437717" algn="l" defTabSz="1218864" rtl="0" eaLnBrk="1" latinLnBrk="0" hangingPunct="1">
        <a:defRPr sz="2400" kern="1200">
          <a:solidFill>
            <a:schemeClr val="tx1"/>
          </a:solidFill>
          <a:latin typeface="+mn-lt"/>
          <a:ea typeface="+mn-ea"/>
          <a:cs typeface="+mn-cs"/>
        </a:defRPr>
      </a:lvl5pPr>
      <a:lvl6pPr marL="3047147" algn="l" defTabSz="1218864" rtl="0" eaLnBrk="1" latinLnBrk="0" hangingPunct="1">
        <a:defRPr sz="2400" kern="1200">
          <a:solidFill>
            <a:schemeClr val="tx1"/>
          </a:solidFill>
          <a:latin typeface="+mn-lt"/>
          <a:ea typeface="+mn-ea"/>
          <a:cs typeface="+mn-cs"/>
        </a:defRPr>
      </a:lvl6pPr>
      <a:lvl7pPr marL="3656579" algn="l" defTabSz="1218864" rtl="0" eaLnBrk="1" latinLnBrk="0" hangingPunct="1">
        <a:defRPr sz="2400" kern="1200">
          <a:solidFill>
            <a:schemeClr val="tx1"/>
          </a:solidFill>
          <a:latin typeface="+mn-lt"/>
          <a:ea typeface="+mn-ea"/>
          <a:cs typeface="+mn-cs"/>
        </a:defRPr>
      </a:lvl7pPr>
      <a:lvl8pPr marL="4266005" algn="l" defTabSz="1218864" rtl="0" eaLnBrk="1" latinLnBrk="0" hangingPunct="1">
        <a:defRPr sz="2400" kern="1200">
          <a:solidFill>
            <a:schemeClr val="tx1"/>
          </a:solidFill>
          <a:latin typeface="+mn-lt"/>
          <a:ea typeface="+mn-ea"/>
          <a:cs typeface="+mn-cs"/>
        </a:defRPr>
      </a:lvl8pPr>
      <a:lvl9pPr marL="4875434" algn="l" defTabSz="1218864"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hyperlink" Target="http://www.ti.com/filterpro-dt"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hyperlink" Target="http://www.ti.com/lit/pdf/sloa049" TargetMode="Externa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25.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Visio_Drawing3.vsdx"/><Relationship Id="rId5" Type="http://schemas.openxmlformats.org/officeDocument/2006/relationships/image" Target="../media/image24.wmf"/><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image" Target="../media/image26.emf"/><Relationship Id="rId4" Type="http://schemas.openxmlformats.org/officeDocument/2006/relationships/package" Target="../embeddings/Microsoft_Visio_Drawing4.vsdx"/></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vmlDrawing" Target="../drawings/vmlDrawing6.vml"/><Relationship Id="rId5" Type="http://schemas.openxmlformats.org/officeDocument/2006/relationships/image" Target="../media/image27.emf"/><Relationship Id="rId4" Type="http://schemas.openxmlformats.org/officeDocument/2006/relationships/package" Target="../embeddings/Microsoft_Visio_Drawing5.vsdx"/></Relationships>
</file>

<file path=ppt/slides/_rels/slide2.xml.rels><?xml version="1.0" encoding="UTF-8" standalone="yes"?>
<Relationships xmlns="http://schemas.openxmlformats.org/package/2006/relationships"><Relationship Id="rId3" Type="http://schemas.openxmlformats.org/officeDocument/2006/relationships/hyperlink" Target="http://www.ti.com/tool/plabs-sar-evm-pdk"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9.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vmlDrawing" Target="../drawings/vmlDrawing7.vml"/><Relationship Id="rId5" Type="http://schemas.openxmlformats.org/officeDocument/2006/relationships/image" Target="../media/image36.emf"/><Relationship Id="rId4" Type="http://schemas.openxmlformats.org/officeDocument/2006/relationships/package" Target="../embeddings/Microsoft_Visio_Drawing6.vsdx"/></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image" Target="../media/image39.emf"/><Relationship Id="rId5" Type="http://schemas.openxmlformats.org/officeDocument/2006/relationships/package" Target="../embeddings/Microsoft_Visio_Drawing7.vsdx"/><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41.emf"/><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package" Target="../embeddings/Microsoft_Visio_Drawing8.vsdx"/><Relationship Id="rId5" Type="http://schemas.openxmlformats.org/officeDocument/2006/relationships/image" Target="../media/image43.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image" Target="../media/image46.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6.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Microsoft_Visio_2003-2010_Drawing1.vsd"/><Relationship Id="rId5" Type="http://schemas.openxmlformats.org/officeDocument/2006/relationships/image" Target="../media/image5.emf"/><Relationship Id="rId4" Type="http://schemas.openxmlformats.org/officeDocument/2006/relationships/package" Target="../embeddings/Microsoft_Visio_Drawing1.vsdx"/></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hyperlink" Target="http://www.ti.com/tool/analog-engineer-calc" TargetMode="Externa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package" Target="../embeddings/Microsoft_Visio_Drawing2.vsdx"/></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Microsoft_Visio_2003-2010_Drawing2.vsd"/><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640" y="2377441"/>
            <a:ext cx="13533120" cy="1764030"/>
          </a:xfrm>
        </p:spPr>
        <p:txBody>
          <a:bodyPr/>
          <a:lstStyle/>
          <a:p>
            <a:pPr defTabSz="914400" eaLnBrk="1" hangingPunct="1"/>
            <a:r>
              <a:rPr lang="en-US" sz="4800" dirty="0" smtClean="0">
                <a:solidFill>
                  <a:srgbClr val="C00000"/>
                </a:solidFill>
              </a:rPr>
              <a:t>Aliasing and Anti-aliasing</a:t>
            </a:r>
            <a:br>
              <a:rPr lang="en-US" sz="4800" dirty="0" smtClean="0">
                <a:solidFill>
                  <a:srgbClr val="C00000"/>
                </a:solidFill>
              </a:rPr>
            </a:br>
            <a:r>
              <a:rPr lang="en-US" sz="4800" dirty="0" smtClean="0">
                <a:solidFill>
                  <a:srgbClr val="C00000"/>
                </a:solidFill>
              </a:rPr>
              <a:t>Hands-on Experiment</a:t>
            </a:r>
            <a:r>
              <a:rPr lang="en-US" sz="4800" dirty="0">
                <a:solidFill>
                  <a:srgbClr val="C00000"/>
                </a:solidFill>
              </a:rPr>
              <a:t/>
            </a:r>
            <a:br>
              <a:rPr lang="en-US" sz="4800" dirty="0">
                <a:solidFill>
                  <a:srgbClr val="C00000"/>
                </a:solidFill>
              </a:rPr>
            </a:br>
            <a:r>
              <a:rPr lang="en-US" sz="2400" dirty="0">
                <a:solidFill>
                  <a:srgbClr val="C00000"/>
                </a:solidFill>
              </a:rPr>
              <a:t>TIPL </a:t>
            </a:r>
            <a:r>
              <a:rPr lang="en-US" sz="2400" dirty="0" smtClean="0">
                <a:solidFill>
                  <a:srgbClr val="C00000"/>
                </a:solidFill>
              </a:rPr>
              <a:t>4301-L</a:t>
            </a:r>
            <a:r>
              <a:rPr lang="en-US" sz="2400" dirty="0">
                <a:solidFill>
                  <a:srgbClr val="C00000"/>
                </a:solidFill>
              </a:rPr>
              <a:t/>
            </a:r>
            <a:br>
              <a:rPr lang="en-US" sz="2400" dirty="0">
                <a:solidFill>
                  <a:srgbClr val="C00000"/>
                </a:solidFill>
              </a:rPr>
            </a:br>
            <a:r>
              <a:rPr lang="en-US" sz="2400" dirty="0">
                <a:solidFill>
                  <a:srgbClr val="C00000"/>
                </a:solidFill>
              </a:rPr>
              <a:t>TI Precision Labs </a:t>
            </a:r>
            <a:r>
              <a:rPr lang="en-US" sz="2400" dirty="0" smtClean="0">
                <a:solidFill>
                  <a:srgbClr val="C00000"/>
                </a:solidFill>
              </a:rPr>
              <a:t>– ADCs</a:t>
            </a:r>
            <a:endParaRPr lang="en-US" sz="2400" dirty="0">
              <a:solidFill>
                <a:srgbClr val="C00000"/>
              </a:solidFill>
            </a:endParaRPr>
          </a:p>
        </p:txBody>
      </p:sp>
      <p:sp>
        <p:nvSpPr>
          <p:cNvPr id="3" name="Subtitle 2"/>
          <p:cNvSpPr>
            <a:spLocks noGrp="1"/>
          </p:cNvSpPr>
          <p:nvPr>
            <p:ph type="subTitle" idx="1"/>
          </p:nvPr>
        </p:nvSpPr>
        <p:spPr>
          <a:xfrm>
            <a:off x="548640" y="4709161"/>
            <a:ext cx="13533120" cy="1783080"/>
          </a:xfrm>
        </p:spPr>
        <p:txBody>
          <a:bodyPr/>
          <a:lstStyle/>
          <a:p>
            <a:pPr defTabSz="914400" eaLnBrk="1" hangingPunct="1"/>
            <a:r>
              <a:rPr lang="en-US" sz="2400" dirty="0" smtClean="0"/>
              <a:t>by Art Kay</a:t>
            </a:r>
            <a:endParaRPr lang="en-US" sz="2400" dirty="0"/>
          </a:p>
        </p:txBody>
      </p:sp>
      <p:sp>
        <p:nvSpPr>
          <p:cNvPr id="4" name="AutoShape 2" descr="http://imgt3.bdstatic.com/it/u=1180523526,1835255193&amp;fm=21&amp;gp=0.jpg"/>
          <p:cNvSpPr>
            <a:spLocks noChangeAspect="1" noChangeArrowheads="1"/>
          </p:cNvSpPr>
          <p:nvPr/>
        </p:nvSpPr>
        <p:spPr bwMode="auto">
          <a:xfrm>
            <a:off x="248920" y="-17335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dirty="0"/>
          </a:p>
        </p:txBody>
      </p:sp>
      <p:sp>
        <p:nvSpPr>
          <p:cNvPr id="6" name="AutoShape 4" descr="http://imgt3.bdstatic.com/it/u=1180523526,1835255193&amp;fm=21&amp;gp=0.jpg"/>
          <p:cNvSpPr>
            <a:spLocks noChangeAspect="1" noChangeArrowheads="1"/>
          </p:cNvSpPr>
          <p:nvPr/>
        </p:nvSpPr>
        <p:spPr bwMode="auto">
          <a:xfrm>
            <a:off x="492760" y="9525"/>
            <a:ext cx="487680" cy="3657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46304" tIns="73152" rIns="146304" bIns="73152" numCol="1" anchor="t" anchorCtr="0" compatLnSpc="1">
            <a:prstTxWarp prst="textNoShape">
              <a:avLst/>
            </a:prstTxWarp>
          </a:bodyPr>
          <a:lstStyle/>
          <a:p>
            <a:endParaRPr lang="en-US" dirty="0"/>
          </a:p>
        </p:txBody>
      </p:sp>
      <p:sp>
        <p:nvSpPr>
          <p:cNvPr id="9" name="Slide Number Placeholder 3"/>
          <p:cNvSpPr>
            <a:spLocks noGrp="1"/>
          </p:cNvSpPr>
          <p:nvPr>
            <p:ph type="sldNum" sz="quarter" idx="4294967295"/>
          </p:nvPr>
        </p:nvSpPr>
        <p:spPr>
          <a:xfrm>
            <a:off x="11145702" y="7713413"/>
            <a:ext cx="3413760" cy="247651"/>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p>
            <a:pPr algn="r"/>
            <a:fld id="{3B20521C-F793-4067-BB07-C7AF74E21EF3}" type="slidenum">
              <a:rPr lang="en-US"/>
              <a:pPr algn="r"/>
              <a:t>1</a:t>
            </a:fld>
            <a:endParaRPr lang="en-US" dirty="0"/>
          </a:p>
        </p:txBody>
      </p:sp>
    </p:spTree>
    <p:extLst>
      <p:ext uri="{BB962C8B-B14F-4D97-AF65-F5344CB8AC3E}">
        <p14:creationId xmlns:p14="http://schemas.microsoft.com/office/powerpoint/2010/main" val="23735880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 an Anti-aliasing Filter: find </a:t>
            </a:r>
            <a:r>
              <a:rPr lang="en-US" dirty="0" smtClean="0"/>
              <a:t>Order</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10</a:t>
            </a:fld>
            <a:endParaRPr lang="en-US"/>
          </a:p>
        </p:txBody>
      </p:sp>
      <p:sp>
        <p:nvSpPr>
          <p:cNvPr id="5" name="Content Placeholder 4"/>
          <p:cNvSpPr>
            <a:spLocks noGrp="1"/>
          </p:cNvSpPr>
          <p:nvPr>
            <p:ph idx="1"/>
          </p:nvPr>
        </p:nvSpPr>
        <p:spPr>
          <a:xfrm>
            <a:off x="304800" y="990600"/>
            <a:ext cx="5638800" cy="5935118"/>
          </a:xfrm>
        </p:spPr>
        <p:txBody>
          <a:bodyPr/>
          <a:lstStyle/>
          <a:p>
            <a:pPr marL="0" indent="0">
              <a:lnSpc>
                <a:spcPct val="150000"/>
              </a:lnSpc>
              <a:buNone/>
            </a:pPr>
            <a:r>
              <a:rPr lang="en-US" sz="2800" b="1" dirty="0" smtClean="0"/>
              <a:t>System Requirements</a:t>
            </a:r>
          </a:p>
          <a:p>
            <a:pPr marL="0" indent="0">
              <a:buNone/>
            </a:pPr>
            <a:r>
              <a:rPr lang="en-US" sz="2800" dirty="0" smtClean="0"/>
              <a:t>f</a:t>
            </a:r>
            <a:r>
              <a:rPr lang="en-US" sz="2800" baseline="-25000" dirty="0" smtClean="0"/>
              <a:t>s</a:t>
            </a:r>
            <a:r>
              <a:rPr lang="en-US" sz="2800" dirty="0" smtClean="0"/>
              <a:t> = 10kHz, </a:t>
            </a:r>
            <a:r>
              <a:rPr lang="en-US" sz="2800" dirty="0" err="1" smtClean="0"/>
              <a:t>f</a:t>
            </a:r>
            <a:r>
              <a:rPr lang="en-US" sz="2800" baseline="-25000" dirty="0" err="1" smtClean="0"/>
              <a:t>Nyquist</a:t>
            </a:r>
            <a:r>
              <a:rPr lang="en-US" sz="2800" dirty="0" smtClean="0"/>
              <a:t> = 5kHz</a:t>
            </a:r>
          </a:p>
          <a:p>
            <a:pPr marL="0" indent="0">
              <a:buNone/>
            </a:pPr>
            <a:r>
              <a:rPr lang="en-US" sz="2800" dirty="0" err="1" smtClean="0"/>
              <a:t>V</a:t>
            </a:r>
            <a:r>
              <a:rPr lang="en-US" sz="2800" baseline="-25000" dirty="0" err="1" smtClean="0"/>
              <a:t>in@Nyquist</a:t>
            </a:r>
            <a:r>
              <a:rPr lang="en-US" sz="2800" baseline="-25000" dirty="0" smtClean="0"/>
              <a:t> </a:t>
            </a:r>
            <a:r>
              <a:rPr lang="en-US" sz="2800" dirty="0" smtClean="0"/>
              <a:t>= 20mV, FSR = 3V</a:t>
            </a:r>
          </a:p>
          <a:p>
            <a:pPr marL="0" indent="0">
              <a:buNone/>
            </a:pPr>
            <a:r>
              <a:rPr lang="en-US" sz="2800" dirty="0" smtClean="0"/>
              <a:t>Resolution = 12 bits</a:t>
            </a:r>
            <a:endParaRPr lang="en-US" sz="2800" dirty="0"/>
          </a:p>
          <a:p>
            <a:pPr marL="0" indent="0">
              <a:lnSpc>
                <a:spcPct val="150000"/>
              </a:lnSpc>
              <a:buNone/>
            </a:pPr>
            <a:r>
              <a:rPr lang="en-US" sz="2800" b="1" dirty="0" smtClean="0"/>
              <a:t>Filter Specifications:</a:t>
            </a:r>
          </a:p>
          <a:p>
            <a:pPr marL="0" indent="0">
              <a:buNone/>
            </a:pPr>
            <a:r>
              <a:rPr lang="en-US" sz="2800" dirty="0" smtClean="0"/>
              <a:t>f</a:t>
            </a:r>
            <a:r>
              <a:rPr lang="en-US" sz="2800" baseline="-25000" dirty="0" smtClean="0"/>
              <a:t>c</a:t>
            </a:r>
            <a:r>
              <a:rPr lang="en-US" sz="2800" dirty="0" smtClean="0"/>
              <a:t>= 1kHz, find Order</a:t>
            </a:r>
            <a:endParaRPr lang="en-US" sz="2800" dirty="0"/>
          </a:p>
          <a:p>
            <a:pPr marL="0" indent="0">
              <a:buNone/>
            </a:pPr>
            <a:r>
              <a:rPr lang="en-US" sz="2800" b="1" dirty="0" smtClean="0"/>
              <a:t>Goal:</a:t>
            </a:r>
          </a:p>
          <a:p>
            <a:pPr marL="0" indent="0">
              <a:buNone/>
            </a:pPr>
            <a:r>
              <a:rPr lang="en-US" sz="2800" dirty="0" smtClean="0"/>
              <a:t>Find the order to to attenuate the 20mV alias at the Nyquist frequency to less then half an LSB.  From previous design Gain is -34.7dB. </a:t>
            </a:r>
            <a:endParaRPr lang="en-US" sz="2800"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1670368"/>
            <a:ext cx="8591550" cy="4848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Straight Connector 9"/>
          <p:cNvCxnSpPr/>
          <p:nvPr/>
        </p:nvCxnSpPr>
        <p:spPr>
          <a:xfrm flipV="1">
            <a:off x="12115800" y="1971993"/>
            <a:ext cx="0" cy="441960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1468100" y="6391593"/>
            <a:ext cx="2057400" cy="954107"/>
          </a:xfrm>
          <a:prstGeom prst="rect">
            <a:avLst/>
          </a:prstGeom>
          <a:noFill/>
        </p:spPr>
        <p:txBody>
          <a:bodyPr wrap="square" rtlCol="0">
            <a:spAutoFit/>
          </a:bodyPr>
          <a:lstStyle/>
          <a:p>
            <a:r>
              <a:rPr lang="en-US" sz="2800" dirty="0" err="1" smtClean="0">
                <a:solidFill>
                  <a:srgbClr val="FF0000"/>
                </a:solidFill>
              </a:rPr>
              <a:t>f</a:t>
            </a:r>
            <a:r>
              <a:rPr lang="en-US" sz="2800" baseline="-25000" dirty="0" err="1" smtClean="0">
                <a:solidFill>
                  <a:srgbClr val="FF0000"/>
                </a:solidFill>
              </a:rPr>
              <a:t>n</a:t>
            </a:r>
            <a:r>
              <a:rPr lang="en-US" sz="2800" dirty="0" smtClean="0">
                <a:solidFill>
                  <a:srgbClr val="FF0000"/>
                </a:solidFill>
              </a:rPr>
              <a:t> = 1kHz</a:t>
            </a:r>
          </a:p>
          <a:p>
            <a:r>
              <a:rPr lang="en-US" sz="2800" dirty="0" smtClean="0">
                <a:solidFill>
                  <a:srgbClr val="FF0000"/>
                </a:solidFill>
              </a:rPr>
              <a:t>Nyquist</a:t>
            </a:r>
            <a:endParaRPr lang="en-US" sz="2800" dirty="0">
              <a:solidFill>
                <a:srgbClr val="FF0000"/>
              </a:solidFill>
            </a:endParaRPr>
          </a:p>
        </p:txBody>
      </p:sp>
      <p:cxnSp>
        <p:nvCxnSpPr>
          <p:cNvPr id="12" name="Straight Connector 11"/>
          <p:cNvCxnSpPr/>
          <p:nvPr/>
        </p:nvCxnSpPr>
        <p:spPr>
          <a:xfrm>
            <a:off x="6781800" y="3048000"/>
            <a:ext cx="5334000" cy="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848600" y="2600980"/>
            <a:ext cx="2743200" cy="523220"/>
          </a:xfrm>
          <a:prstGeom prst="rect">
            <a:avLst/>
          </a:prstGeom>
          <a:noFill/>
        </p:spPr>
        <p:txBody>
          <a:bodyPr wrap="square" rtlCol="0">
            <a:spAutoFit/>
          </a:bodyPr>
          <a:lstStyle/>
          <a:p>
            <a:r>
              <a:rPr lang="en-US" sz="2800" dirty="0" smtClean="0">
                <a:solidFill>
                  <a:srgbClr val="FF0000"/>
                </a:solidFill>
              </a:rPr>
              <a:t>G = -34.7dB </a:t>
            </a:r>
            <a:endParaRPr lang="en-US" sz="2800" dirty="0">
              <a:solidFill>
                <a:srgbClr val="FF0000"/>
              </a:solidFill>
            </a:endParaRPr>
          </a:p>
        </p:txBody>
      </p:sp>
      <p:grpSp>
        <p:nvGrpSpPr>
          <p:cNvPr id="44" name="Group 43"/>
          <p:cNvGrpSpPr/>
          <p:nvPr/>
        </p:nvGrpSpPr>
        <p:grpSpPr>
          <a:xfrm>
            <a:off x="6781800" y="1828800"/>
            <a:ext cx="8001000" cy="1905000"/>
            <a:chOff x="6781800" y="1828800"/>
            <a:chExt cx="8001000" cy="1752600"/>
          </a:xfrm>
        </p:grpSpPr>
        <p:cxnSp>
          <p:nvCxnSpPr>
            <p:cNvPr id="8" name="Straight Connector 7"/>
            <p:cNvCxnSpPr/>
            <p:nvPr/>
          </p:nvCxnSpPr>
          <p:spPr>
            <a:xfrm>
              <a:off x="6781800" y="1828800"/>
              <a:ext cx="388620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0668000" y="1828800"/>
              <a:ext cx="3352800" cy="175260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2039600" y="2001560"/>
              <a:ext cx="2743200" cy="523220"/>
            </a:xfrm>
            <a:prstGeom prst="rect">
              <a:avLst/>
            </a:prstGeom>
            <a:noFill/>
          </p:spPr>
          <p:txBody>
            <a:bodyPr wrap="square" rtlCol="0">
              <a:spAutoFit/>
            </a:bodyPr>
            <a:lstStyle/>
            <a:p>
              <a:r>
                <a:rPr lang="en-US" sz="2800" dirty="0" smtClean="0">
                  <a:solidFill>
                    <a:srgbClr val="FF0000"/>
                  </a:solidFill>
                </a:rPr>
                <a:t>1</a:t>
              </a:r>
              <a:r>
                <a:rPr lang="en-US" sz="2800" baseline="30000" dirty="0" smtClean="0">
                  <a:solidFill>
                    <a:srgbClr val="FF0000"/>
                  </a:solidFill>
                </a:rPr>
                <a:t>st</a:t>
              </a:r>
              <a:r>
                <a:rPr lang="en-US" sz="2800" dirty="0" smtClean="0">
                  <a:solidFill>
                    <a:srgbClr val="FF0000"/>
                  </a:solidFill>
                </a:rPr>
                <a:t> order</a:t>
              </a:r>
              <a:endParaRPr lang="en-US" sz="2800" dirty="0">
                <a:solidFill>
                  <a:srgbClr val="FF0000"/>
                </a:solidFill>
              </a:endParaRPr>
            </a:p>
          </p:txBody>
        </p:sp>
      </p:grpSp>
      <p:sp>
        <p:nvSpPr>
          <p:cNvPr id="22" name="TextBox 21"/>
          <p:cNvSpPr txBox="1"/>
          <p:nvPr/>
        </p:nvSpPr>
        <p:spPr>
          <a:xfrm>
            <a:off x="11115674" y="1069044"/>
            <a:ext cx="2028825" cy="523220"/>
          </a:xfrm>
          <a:prstGeom prst="rect">
            <a:avLst/>
          </a:prstGeom>
          <a:noFill/>
        </p:spPr>
        <p:txBody>
          <a:bodyPr wrap="square" rtlCol="0">
            <a:spAutoFit/>
          </a:bodyPr>
          <a:lstStyle/>
          <a:p>
            <a:r>
              <a:rPr lang="en-US" sz="2800" dirty="0" smtClean="0">
                <a:solidFill>
                  <a:srgbClr val="FF0000"/>
                </a:solidFill>
              </a:rPr>
              <a:t>f</a:t>
            </a:r>
            <a:r>
              <a:rPr lang="en-US" sz="2800" baseline="-25000" dirty="0" smtClean="0">
                <a:solidFill>
                  <a:srgbClr val="FF0000"/>
                </a:solidFill>
              </a:rPr>
              <a:t>c</a:t>
            </a:r>
            <a:r>
              <a:rPr lang="en-US" sz="2800" dirty="0" smtClean="0">
                <a:solidFill>
                  <a:srgbClr val="FF0000"/>
                </a:solidFill>
              </a:rPr>
              <a:t> = 500Hz</a:t>
            </a:r>
            <a:endParaRPr lang="en-US" sz="2800" dirty="0">
              <a:solidFill>
                <a:srgbClr val="FF0000"/>
              </a:solidFill>
            </a:endParaRPr>
          </a:p>
        </p:txBody>
      </p:sp>
      <p:cxnSp>
        <p:nvCxnSpPr>
          <p:cNvPr id="24" name="Straight Connector 23"/>
          <p:cNvCxnSpPr>
            <a:stCxn id="22" idx="1"/>
          </p:cNvCxnSpPr>
          <p:nvPr/>
        </p:nvCxnSpPr>
        <p:spPr>
          <a:xfrm flipH="1">
            <a:off x="10744200" y="1330654"/>
            <a:ext cx="371474" cy="421946"/>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3" name="Group 42"/>
          <p:cNvGrpSpPr/>
          <p:nvPr/>
        </p:nvGrpSpPr>
        <p:grpSpPr>
          <a:xfrm>
            <a:off x="6781800" y="1861595"/>
            <a:ext cx="7524750" cy="2634205"/>
            <a:chOff x="6781800" y="1825906"/>
            <a:chExt cx="7524750" cy="2593694"/>
          </a:xfrm>
        </p:grpSpPr>
        <p:cxnSp>
          <p:nvCxnSpPr>
            <p:cNvPr id="27" name="Straight Connector 26"/>
            <p:cNvCxnSpPr/>
            <p:nvPr/>
          </p:nvCxnSpPr>
          <p:spPr>
            <a:xfrm>
              <a:off x="6781800" y="1825906"/>
              <a:ext cx="389382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0675620" y="1825906"/>
              <a:ext cx="3345180" cy="2593694"/>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2468828" y="2697168"/>
              <a:ext cx="1837722" cy="523220"/>
            </a:xfrm>
            <a:prstGeom prst="rect">
              <a:avLst/>
            </a:prstGeom>
            <a:noFill/>
          </p:spPr>
          <p:txBody>
            <a:bodyPr wrap="square" rtlCol="0">
              <a:spAutoFit/>
            </a:bodyPr>
            <a:lstStyle/>
            <a:p>
              <a:r>
                <a:rPr lang="en-US" sz="2800" dirty="0" smtClean="0">
                  <a:solidFill>
                    <a:srgbClr val="FF0000"/>
                  </a:solidFill>
                </a:rPr>
                <a:t>2</a:t>
              </a:r>
              <a:r>
                <a:rPr lang="en-US" sz="2800" baseline="30000" dirty="0" smtClean="0">
                  <a:solidFill>
                    <a:srgbClr val="FF0000"/>
                  </a:solidFill>
                </a:rPr>
                <a:t>nd</a:t>
              </a:r>
              <a:r>
                <a:rPr lang="en-US" sz="2800" dirty="0" smtClean="0">
                  <a:solidFill>
                    <a:srgbClr val="FF0000"/>
                  </a:solidFill>
                </a:rPr>
                <a:t> order</a:t>
              </a:r>
              <a:endParaRPr lang="en-US" sz="2800" dirty="0">
                <a:solidFill>
                  <a:srgbClr val="FF0000"/>
                </a:solidFill>
              </a:endParaRPr>
            </a:p>
          </p:txBody>
        </p:sp>
      </p:grpSp>
      <p:grpSp>
        <p:nvGrpSpPr>
          <p:cNvPr id="52" name="Group 51"/>
          <p:cNvGrpSpPr/>
          <p:nvPr/>
        </p:nvGrpSpPr>
        <p:grpSpPr>
          <a:xfrm>
            <a:off x="6781800" y="1809839"/>
            <a:ext cx="7747953" cy="3524161"/>
            <a:chOff x="6781800" y="1809839"/>
            <a:chExt cx="7747953" cy="3524161"/>
          </a:xfrm>
        </p:grpSpPr>
        <p:cxnSp>
          <p:nvCxnSpPr>
            <p:cNvPr id="33" name="Straight Connector 32"/>
            <p:cNvCxnSpPr/>
            <p:nvPr/>
          </p:nvCxnSpPr>
          <p:spPr>
            <a:xfrm>
              <a:off x="6781800" y="1828800"/>
              <a:ext cx="389382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0675620" y="1809839"/>
              <a:ext cx="3345180" cy="352416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12801600" y="3571260"/>
              <a:ext cx="1728153" cy="523220"/>
            </a:xfrm>
            <a:prstGeom prst="rect">
              <a:avLst/>
            </a:prstGeom>
            <a:noFill/>
          </p:spPr>
          <p:txBody>
            <a:bodyPr wrap="square" rtlCol="0">
              <a:spAutoFit/>
            </a:bodyPr>
            <a:lstStyle/>
            <a:p>
              <a:r>
                <a:rPr lang="en-US" sz="2800" dirty="0" smtClean="0">
                  <a:solidFill>
                    <a:srgbClr val="FF0000"/>
                  </a:solidFill>
                </a:rPr>
                <a:t>3</a:t>
              </a:r>
              <a:r>
                <a:rPr lang="en-US" sz="2800" baseline="30000" dirty="0" smtClean="0">
                  <a:solidFill>
                    <a:srgbClr val="FF0000"/>
                  </a:solidFill>
                </a:rPr>
                <a:t>rd</a:t>
              </a:r>
              <a:r>
                <a:rPr lang="en-US" sz="2800" dirty="0" smtClean="0">
                  <a:solidFill>
                    <a:srgbClr val="FF0000"/>
                  </a:solidFill>
                </a:rPr>
                <a:t> order</a:t>
              </a:r>
              <a:endParaRPr lang="en-US" sz="2800" dirty="0">
                <a:solidFill>
                  <a:srgbClr val="FF0000"/>
                </a:solidFill>
              </a:endParaRPr>
            </a:p>
          </p:txBody>
        </p:sp>
      </p:grpSp>
    </p:spTree>
    <p:extLst>
      <p:ext uri="{BB962C8B-B14F-4D97-AF65-F5344CB8AC3E}">
        <p14:creationId xmlns:p14="http://schemas.microsoft.com/office/powerpoint/2010/main" val="223098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4"/>
                                        </p:tgtEl>
                                      </p:cBhvr>
                                    </p:animEffect>
                                    <p:set>
                                      <p:cBhvr>
                                        <p:cTn id="7" dur="1" fill="hold">
                                          <p:stCondLst>
                                            <p:cond delay="499"/>
                                          </p:stCondLst>
                                        </p:cTn>
                                        <p:tgtEl>
                                          <p:spTgt spid="44"/>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43"/>
                                        </p:tgtEl>
                                      </p:cBhvr>
                                    </p:animEffect>
                                    <p:set>
                                      <p:cBhvr>
                                        <p:cTn id="15" dur="1" fill="hold">
                                          <p:stCondLst>
                                            <p:cond delay="499"/>
                                          </p:stCondLst>
                                        </p:cTn>
                                        <p:tgtEl>
                                          <p:spTgt spid="43"/>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Calculator: Find Antialiasing Filter </a:t>
            </a:r>
            <a:r>
              <a:rPr lang="en-US" dirty="0" smtClean="0"/>
              <a:t>Order</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11</a:t>
            </a:fld>
            <a:endParaRPr lang="en-US"/>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143000"/>
            <a:ext cx="12801601" cy="62801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78162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Designing the Antialiasing filter</a:t>
            </a:r>
            <a:endParaRPr lang="en-US" dirty="0"/>
          </a:p>
        </p:txBody>
      </p:sp>
      <p:sp>
        <p:nvSpPr>
          <p:cNvPr id="3" name="Content Placeholder 2"/>
          <p:cNvSpPr>
            <a:spLocks noGrp="1"/>
          </p:cNvSpPr>
          <p:nvPr>
            <p:ph idx="1"/>
          </p:nvPr>
        </p:nvSpPr>
        <p:spPr/>
        <p:txBody>
          <a:bodyPr/>
          <a:lstStyle/>
          <a:p>
            <a:r>
              <a:rPr lang="en-US" dirty="0" smtClean="0"/>
              <a:t>Download </a:t>
            </a:r>
            <a:r>
              <a:rPr lang="en-US" dirty="0" err="1" smtClean="0"/>
              <a:t>FilterPro</a:t>
            </a:r>
            <a:r>
              <a:rPr lang="en-US" dirty="0" smtClean="0"/>
              <a:t> v3.1</a:t>
            </a:r>
          </a:p>
          <a:p>
            <a:r>
              <a:rPr lang="en-US" dirty="0">
                <a:hlinkClick r:id="rId3"/>
              </a:rPr>
              <a:t>http://</a:t>
            </a:r>
            <a:r>
              <a:rPr lang="en-US" dirty="0" smtClean="0">
                <a:hlinkClick r:id="rId3"/>
              </a:rPr>
              <a:t>www.ti.com/filterpro-dt</a:t>
            </a:r>
            <a:endParaRPr lang="en-US" dirty="0" smtClean="0"/>
          </a:p>
          <a:p>
            <a:r>
              <a:rPr lang="en-US" dirty="0" smtClean="0"/>
              <a:t>Active filter design software.</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12</a:t>
            </a:fld>
            <a:endParaRPr lang="en-US"/>
          </a:p>
        </p:txBody>
      </p:sp>
      <p:pic>
        <p:nvPicPr>
          <p:cNvPr id="8197"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t="36625" r="92424"/>
          <a:stretch/>
        </p:blipFill>
        <p:spPr bwMode="auto">
          <a:xfrm>
            <a:off x="9144000" y="685800"/>
            <a:ext cx="2895600" cy="68124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ounded Rectangle 8"/>
          <p:cNvSpPr/>
          <p:nvPr/>
        </p:nvSpPr>
        <p:spPr>
          <a:xfrm>
            <a:off x="2819400" y="5486400"/>
            <a:ext cx="5638800" cy="11049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tx1"/>
                </a:solidFill>
              </a:rPr>
              <a:t>Run from</a:t>
            </a:r>
          </a:p>
          <a:p>
            <a:r>
              <a:rPr lang="en-US" sz="2400" dirty="0" smtClean="0">
                <a:solidFill>
                  <a:schemeClr val="tx1"/>
                </a:solidFill>
              </a:rPr>
              <a:t>Texas Instruments &gt; </a:t>
            </a:r>
            <a:r>
              <a:rPr lang="en-US" sz="2400" dirty="0" err="1" smtClean="0">
                <a:solidFill>
                  <a:schemeClr val="tx1"/>
                </a:solidFill>
              </a:rPr>
              <a:t>FilterPro</a:t>
            </a:r>
            <a:r>
              <a:rPr lang="en-US" sz="2400" dirty="0" smtClean="0">
                <a:solidFill>
                  <a:schemeClr val="tx1"/>
                </a:solidFill>
              </a:rPr>
              <a:t> Desktop</a:t>
            </a:r>
            <a:endParaRPr lang="en-US" sz="1800" dirty="0">
              <a:solidFill>
                <a:schemeClr val="tx1"/>
              </a:solidFill>
            </a:endParaRPr>
          </a:p>
        </p:txBody>
      </p:sp>
      <p:cxnSp>
        <p:nvCxnSpPr>
          <p:cNvPr id="10" name="Straight Arrow Connector 9"/>
          <p:cNvCxnSpPr/>
          <p:nvPr/>
        </p:nvCxnSpPr>
        <p:spPr>
          <a:xfrm flipV="1">
            <a:off x="8453554" y="5486400"/>
            <a:ext cx="919046" cy="4572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63148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Designing the Antialiasing filter</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13</a:t>
            </a:fld>
            <a:endParaRPr lang="en-US"/>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957146"/>
            <a:ext cx="6851806" cy="51388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1678" y="957146"/>
            <a:ext cx="6877848" cy="51583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381000" y="3276600"/>
            <a:ext cx="2971800" cy="11049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pPr>
            <a:r>
              <a:rPr lang="en-US" sz="2400" dirty="0" smtClean="0">
                <a:solidFill>
                  <a:schemeClr val="tx1"/>
                </a:solidFill>
              </a:rPr>
              <a:t>Select “</a:t>
            </a:r>
            <a:r>
              <a:rPr lang="en-US" sz="2400" dirty="0" err="1" smtClean="0">
                <a:solidFill>
                  <a:schemeClr val="tx1"/>
                </a:solidFill>
              </a:rPr>
              <a:t>Lowpass</a:t>
            </a:r>
            <a:r>
              <a:rPr lang="en-US" sz="2400" dirty="0" smtClean="0">
                <a:solidFill>
                  <a:schemeClr val="tx1"/>
                </a:solidFill>
              </a:rPr>
              <a:t>” filter.</a:t>
            </a:r>
          </a:p>
        </p:txBody>
      </p:sp>
      <p:cxnSp>
        <p:nvCxnSpPr>
          <p:cNvPr id="7" name="Straight Arrow Connector 6"/>
          <p:cNvCxnSpPr>
            <a:stCxn id="6" idx="0"/>
          </p:cNvCxnSpPr>
          <p:nvPr/>
        </p:nvCxnSpPr>
        <p:spPr>
          <a:xfrm flipV="1">
            <a:off x="1866900" y="1971436"/>
            <a:ext cx="571500" cy="130516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10842794" y="152400"/>
            <a:ext cx="3581400" cy="1357196"/>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mj-lt"/>
              <a:buAutoNum type="arabicPeriod" startAt="2"/>
            </a:pPr>
            <a:r>
              <a:rPr lang="en-US" sz="2400" dirty="0" smtClean="0">
                <a:solidFill>
                  <a:schemeClr val="tx1"/>
                </a:solidFill>
              </a:rPr>
              <a:t>Enter gain, cutoff frequency, maximum ripple.</a:t>
            </a:r>
          </a:p>
        </p:txBody>
      </p:sp>
      <p:cxnSp>
        <p:nvCxnSpPr>
          <p:cNvPr id="12" name="Straight Arrow Connector 11"/>
          <p:cNvCxnSpPr/>
          <p:nvPr/>
        </p:nvCxnSpPr>
        <p:spPr>
          <a:xfrm flipH="1">
            <a:off x="11277600" y="1509596"/>
            <a:ext cx="1355894" cy="70020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73638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Designing the Antialiasing filter</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14</a:t>
            </a:fld>
            <a:endParaRPr lang="en-US"/>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066801"/>
            <a:ext cx="6858000"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9500" y="1066801"/>
            <a:ext cx="6858000"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647700" y="5943600"/>
            <a:ext cx="3581400" cy="1357196"/>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mj-lt"/>
              <a:buAutoNum type="arabicPeriod" startAt="3"/>
            </a:pPr>
            <a:r>
              <a:rPr lang="en-US" sz="2400" dirty="0" smtClean="0">
                <a:solidFill>
                  <a:schemeClr val="tx1"/>
                </a:solidFill>
              </a:rPr>
              <a:t>Choose “Bessel” type for maximally flat response.</a:t>
            </a:r>
          </a:p>
        </p:txBody>
      </p:sp>
      <p:cxnSp>
        <p:nvCxnSpPr>
          <p:cNvPr id="7" name="Straight Arrow Connector 6"/>
          <p:cNvCxnSpPr>
            <a:stCxn id="6" idx="0"/>
          </p:cNvCxnSpPr>
          <p:nvPr/>
        </p:nvCxnSpPr>
        <p:spPr>
          <a:xfrm flipV="1">
            <a:off x="2438400" y="4800601"/>
            <a:ext cx="457200" cy="114299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7543800" y="6172200"/>
            <a:ext cx="3810000" cy="1357196"/>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mj-lt"/>
              <a:buAutoNum type="arabicPeriod" startAt="4"/>
            </a:pPr>
            <a:r>
              <a:rPr lang="en-US" sz="2400" dirty="0" smtClean="0">
                <a:solidFill>
                  <a:schemeClr val="tx1"/>
                </a:solidFill>
              </a:rPr>
              <a:t>Choose “Sallen-Key” topology for non-inverting functionality.</a:t>
            </a:r>
          </a:p>
        </p:txBody>
      </p:sp>
      <p:cxnSp>
        <p:nvCxnSpPr>
          <p:cNvPr id="10" name="Straight Arrow Connector 9"/>
          <p:cNvCxnSpPr/>
          <p:nvPr/>
        </p:nvCxnSpPr>
        <p:spPr>
          <a:xfrm flipV="1">
            <a:off x="9623594" y="2590800"/>
            <a:ext cx="42026" cy="358140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990600" y="7543800"/>
            <a:ext cx="8991600" cy="538609"/>
          </a:xfrm>
          <a:prstGeom prst="rect">
            <a:avLst/>
          </a:prstGeom>
          <a:noFill/>
        </p:spPr>
        <p:txBody>
          <a:bodyPr wrap="square" rtlCol="0">
            <a:spAutoFit/>
          </a:bodyPr>
          <a:lstStyle/>
          <a:p>
            <a:r>
              <a:rPr lang="en-US" u="sng" dirty="0">
                <a:hlinkClick r:id="rId5"/>
              </a:rPr>
              <a:t>www.ti.com/lit/pdf/sloa049</a:t>
            </a:r>
            <a:endParaRPr lang="en-US" dirty="0"/>
          </a:p>
        </p:txBody>
      </p:sp>
    </p:spTree>
    <p:extLst>
      <p:ext uri="{BB962C8B-B14F-4D97-AF65-F5344CB8AC3E}">
        <p14:creationId xmlns:p14="http://schemas.microsoft.com/office/powerpoint/2010/main" val="30185948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Designing the Antialiasing filter</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15</a:t>
            </a:fld>
            <a:endParaRPr lang="en-US"/>
          </a:p>
        </p:txBody>
      </p:sp>
      <p:pic>
        <p:nvPicPr>
          <p:cNvPr id="112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323" y="1076324"/>
            <a:ext cx="7020175" cy="5781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1625" y="1076324"/>
            <a:ext cx="7020175" cy="5781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3352799" y="3288564"/>
            <a:ext cx="4267201" cy="1283436"/>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mj-lt"/>
              <a:buAutoNum type="arabicPeriod" startAt="5"/>
            </a:pPr>
            <a:r>
              <a:rPr lang="en-US" sz="2400" dirty="0" smtClean="0">
                <a:solidFill>
                  <a:schemeClr val="tx1"/>
                </a:solidFill>
              </a:rPr>
              <a:t>The default tolerance is “exact”.  Change according to your design.  </a:t>
            </a:r>
          </a:p>
        </p:txBody>
      </p:sp>
      <p:cxnSp>
        <p:nvCxnSpPr>
          <p:cNvPr id="7" name="Straight Arrow Connector 6"/>
          <p:cNvCxnSpPr/>
          <p:nvPr/>
        </p:nvCxnSpPr>
        <p:spPr>
          <a:xfrm flipV="1">
            <a:off x="5432594" y="2743200"/>
            <a:ext cx="206206" cy="54536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5432594" y="2743200"/>
            <a:ext cx="1120606" cy="54536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a:xfrm>
            <a:off x="10744200" y="3168282"/>
            <a:ext cx="3733800" cy="1632318"/>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mj-lt"/>
              <a:buAutoNum type="arabicPeriod" startAt="6"/>
            </a:pPr>
            <a:r>
              <a:rPr lang="en-US" sz="2400" dirty="0" smtClean="0">
                <a:solidFill>
                  <a:schemeClr val="tx1"/>
                </a:solidFill>
              </a:rPr>
              <a:t>Click on the component value “150nF” and change to “10nF”.</a:t>
            </a:r>
          </a:p>
        </p:txBody>
      </p:sp>
      <p:cxnSp>
        <p:nvCxnSpPr>
          <p:cNvPr id="13" name="Straight Arrow Connector 12"/>
          <p:cNvCxnSpPr>
            <a:stCxn id="12" idx="1"/>
          </p:cNvCxnSpPr>
          <p:nvPr/>
        </p:nvCxnSpPr>
        <p:spPr>
          <a:xfrm flipH="1" flipV="1">
            <a:off x="9502606" y="3288566"/>
            <a:ext cx="1241594" cy="69587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82768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Designing the Antialiasing filter</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16</a:t>
            </a:fld>
            <a:endParaRPr lang="en-US"/>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066800"/>
            <a:ext cx="7494355" cy="617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5885857" y="2971800"/>
            <a:ext cx="4114800" cy="2072435"/>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mj-lt"/>
              <a:buAutoNum type="arabicPeriod" startAt="6"/>
            </a:pPr>
            <a:r>
              <a:rPr lang="en-US" sz="2400" dirty="0" smtClean="0">
                <a:solidFill>
                  <a:schemeClr val="tx1"/>
                </a:solidFill>
              </a:rPr>
              <a:t>Final circuit with properly scaled component values.  Note AC response and group delay below.</a:t>
            </a:r>
          </a:p>
        </p:txBody>
      </p:sp>
      <p:cxnSp>
        <p:nvCxnSpPr>
          <p:cNvPr id="7" name="Straight Arrow Connector 6"/>
          <p:cNvCxnSpPr>
            <a:stCxn id="6" idx="1"/>
          </p:cNvCxnSpPr>
          <p:nvPr/>
        </p:nvCxnSpPr>
        <p:spPr>
          <a:xfrm flipH="1" flipV="1">
            <a:off x="3733801" y="3581400"/>
            <a:ext cx="2152056" cy="42661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6" idx="1"/>
          </p:cNvCxnSpPr>
          <p:nvPr/>
        </p:nvCxnSpPr>
        <p:spPr>
          <a:xfrm flipH="1">
            <a:off x="3505200" y="4008018"/>
            <a:ext cx="2380657" cy="140218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6" idx="1"/>
          </p:cNvCxnSpPr>
          <p:nvPr/>
        </p:nvCxnSpPr>
        <p:spPr>
          <a:xfrm flipH="1">
            <a:off x="5562600" y="4008018"/>
            <a:ext cx="323257" cy="124978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48824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an Antialiasing Sallen-Key Filter</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17</a:t>
            </a:fld>
            <a:endParaRPr lang="en-US"/>
          </a:p>
        </p:txBody>
      </p:sp>
      <p:graphicFrame>
        <p:nvGraphicFramePr>
          <p:cNvPr id="18" name="Object 17"/>
          <p:cNvGraphicFramePr>
            <a:graphicFrameLocks noChangeAspect="1"/>
          </p:cNvGraphicFramePr>
          <p:nvPr>
            <p:extLst>
              <p:ext uri="{D42A27DB-BD31-4B8C-83A1-F6EECF244321}">
                <p14:modId xmlns:p14="http://schemas.microsoft.com/office/powerpoint/2010/main" val="1063365318"/>
              </p:ext>
            </p:extLst>
          </p:nvPr>
        </p:nvGraphicFramePr>
        <p:xfrm>
          <a:off x="12307887" y="5867400"/>
          <a:ext cx="2170113" cy="825500"/>
        </p:xfrm>
        <a:graphic>
          <a:graphicData uri="http://schemas.openxmlformats.org/presentationml/2006/ole">
            <mc:AlternateContent xmlns:mc="http://schemas.openxmlformats.org/markup-compatibility/2006">
              <mc:Choice xmlns:v="urn:schemas-microsoft-com:vml" Requires="v">
                <p:oleObj spid="_x0000_s7576" name="Packager Shell Object" showAsIcon="1" r:id="rId4" imgW="2170800" imgH="825480" progId="Package">
                  <p:embed/>
                </p:oleObj>
              </mc:Choice>
              <mc:Fallback>
                <p:oleObj name="Packager Shell Object" showAsIcon="1" r:id="rId4" imgW="2170800" imgH="825480" progId="Package">
                  <p:embed/>
                  <p:pic>
                    <p:nvPicPr>
                      <p:cNvPr id="0" name=""/>
                      <p:cNvPicPr/>
                      <p:nvPr/>
                    </p:nvPicPr>
                    <p:blipFill>
                      <a:blip r:embed="rId5"/>
                      <a:stretch>
                        <a:fillRect/>
                      </a:stretch>
                    </p:blipFill>
                    <p:spPr>
                      <a:xfrm>
                        <a:off x="12307887" y="5867400"/>
                        <a:ext cx="2170113" cy="825500"/>
                      </a:xfrm>
                      <a:prstGeom prst="rect">
                        <a:avLst/>
                      </a:prstGeom>
                    </p:spPr>
                  </p:pic>
                </p:oleObj>
              </mc:Fallback>
            </mc:AlternateContent>
          </a:graphicData>
        </a:graphic>
      </p:graphicFrame>
      <p:cxnSp>
        <p:nvCxnSpPr>
          <p:cNvPr id="20" name="Straight Arrow Connector 19"/>
          <p:cNvCxnSpPr/>
          <p:nvPr/>
        </p:nvCxnSpPr>
        <p:spPr>
          <a:xfrm flipH="1">
            <a:off x="13411201" y="5334000"/>
            <a:ext cx="1" cy="4572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12496800" y="4419600"/>
            <a:ext cx="2021369" cy="9144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Click here to open TINA file.</a:t>
            </a:r>
            <a:endParaRPr lang="en-US" sz="2000" dirty="0">
              <a:solidFill>
                <a:schemeClr val="tx1"/>
              </a:solidFill>
            </a:endParaRPr>
          </a:p>
        </p:txBody>
      </p:sp>
      <p:graphicFrame>
        <p:nvGraphicFramePr>
          <p:cNvPr id="23" name="Object 22"/>
          <p:cNvGraphicFramePr>
            <a:graphicFrameLocks noChangeAspect="1"/>
          </p:cNvGraphicFramePr>
          <p:nvPr>
            <p:extLst>
              <p:ext uri="{D42A27DB-BD31-4B8C-83A1-F6EECF244321}">
                <p14:modId xmlns:p14="http://schemas.microsoft.com/office/powerpoint/2010/main" val="1604521062"/>
              </p:ext>
            </p:extLst>
          </p:nvPr>
        </p:nvGraphicFramePr>
        <p:xfrm>
          <a:off x="228600" y="1123347"/>
          <a:ext cx="12268200" cy="6191854"/>
        </p:xfrm>
        <a:graphic>
          <a:graphicData uri="http://schemas.openxmlformats.org/presentationml/2006/ole">
            <mc:AlternateContent xmlns:mc="http://schemas.openxmlformats.org/markup-compatibility/2006">
              <mc:Choice xmlns:v="urn:schemas-microsoft-com:vml" Requires="v">
                <p:oleObj spid="_x0000_s7577" name="Visio" r:id="rId6" imgW="8092535" imgH="4084344" progId="Visio.Drawing.15">
                  <p:embed/>
                </p:oleObj>
              </mc:Choice>
              <mc:Fallback>
                <p:oleObj name="Visio" r:id="rId6" imgW="8092535" imgH="4084344" progId="Visio.Drawing.15">
                  <p:embed/>
                  <p:pic>
                    <p:nvPicPr>
                      <p:cNvPr id="0" name=""/>
                      <p:cNvPicPr/>
                      <p:nvPr/>
                    </p:nvPicPr>
                    <p:blipFill>
                      <a:blip r:embed="rId7"/>
                      <a:stretch>
                        <a:fillRect/>
                      </a:stretch>
                    </p:blipFill>
                    <p:spPr>
                      <a:xfrm>
                        <a:off x="228600" y="1123347"/>
                        <a:ext cx="12268200" cy="6191854"/>
                      </a:xfrm>
                      <a:prstGeom prst="rect">
                        <a:avLst/>
                      </a:prstGeom>
                    </p:spPr>
                  </p:pic>
                </p:oleObj>
              </mc:Fallback>
            </mc:AlternateContent>
          </a:graphicData>
        </a:graphic>
      </p:graphicFrame>
    </p:spTree>
    <p:extLst>
      <p:ext uri="{BB962C8B-B14F-4D97-AF65-F5344CB8AC3E}">
        <p14:creationId xmlns:p14="http://schemas.microsoft.com/office/powerpoint/2010/main" val="17484609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OPA320_Goodfilter2 vs. Sallen-Key Filter</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18</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340368521"/>
              </p:ext>
            </p:extLst>
          </p:nvPr>
        </p:nvGraphicFramePr>
        <p:xfrm>
          <a:off x="923925" y="1168400"/>
          <a:ext cx="12782550" cy="6070600"/>
        </p:xfrm>
        <a:graphic>
          <a:graphicData uri="http://schemas.openxmlformats.org/presentationml/2006/ole">
            <mc:AlternateContent xmlns:mc="http://schemas.openxmlformats.org/markup-compatibility/2006">
              <mc:Choice xmlns:v="urn:schemas-microsoft-com:vml" Requires="v">
                <p:oleObj spid="_x0000_s15487" name="Visio" r:id="rId4" imgW="15331449" imgH="7277040" progId="Visio.Drawing.15">
                  <p:embed/>
                </p:oleObj>
              </mc:Choice>
              <mc:Fallback>
                <p:oleObj name="Visio" r:id="rId4" imgW="15331449" imgH="7277040" progId="Visio.Drawing.15">
                  <p:embed/>
                  <p:pic>
                    <p:nvPicPr>
                      <p:cNvPr id="0" name=""/>
                      <p:cNvPicPr/>
                      <p:nvPr/>
                    </p:nvPicPr>
                    <p:blipFill>
                      <a:blip r:embed="rId5"/>
                      <a:stretch>
                        <a:fillRect/>
                      </a:stretch>
                    </p:blipFill>
                    <p:spPr>
                      <a:xfrm>
                        <a:off x="923925" y="1168400"/>
                        <a:ext cx="12782550" cy="6070600"/>
                      </a:xfrm>
                      <a:prstGeom prst="rect">
                        <a:avLst/>
                      </a:prstGeom>
                    </p:spPr>
                  </p:pic>
                </p:oleObj>
              </mc:Fallback>
            </mc:AlternateContent>
          </a:graphicData>
        </a:graphic>
      </p:graphicFrame>
    </p:spTree>
    <p:extLst>
      <p:ext uri="{BB962C8B-B14F-4D97-AF65-F5344CB8AC3E}">
        <p14:creationId xmlns:p14="http://schemas.microsoft.com/office/powerpoint/2010/main" val="14719047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 the hardware</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19</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2981923660"/>
              </p:ext>
            </p:extLst>
          </p:nvPr>
        </p:nvGraphicFramePr>
        <p:xfrm>
          <a:off x="792163" y="1279525"/>
          <a:ext cx="13046075" cy="6188075"/>
        </p:xfrm>
        <a:graphic>
          <a:graphicData uri="http://schemas.openxmlformats.org/presentationml/2006/ole">
            <mc:AlternateContent xmlns:mc="http://schemas.openxmlformats.org/markup-compatibility/2006">
              <mc:Choice xmlns:v="urn:schemas-microsoft-com:vml" Requires="v">
                <p:oleObj spid="_x0000_s12484" name="Visio" r:id="rId4" imgW="13045476" imgH="6187536" progId="Visio.Drawing.15">
                  <p:embed/>
                </p:oleObj>
              </mc:Choice>
              <mc:Fallback>
                <p:oleObj name="Visio" r:id="rId4" imgW="13045476" imgH="6187536" progId="Visio.Drawing.15">
                  <p:embed/>
                  <p:pic>
                    <p:nvPicPr>
                      <p:cNvPr id="0" name=""/>
                      <p:cNvPicPr/>
                      <p:nvPr/>
                    </p:nvPicPr>
                    <p:blipFill>
                      <a:blip r:embed="rId5"/>
                      <a:stretch>
                        <a:fillRect/>
                      </a:stretch>
                    </p:blipFill>
                    <p:spPr>
                      <a:xfrm>
                        <a:off x="792163" y="1279525"/>
                        <a:ext cx="13046075" cy="6188075"/>
                      </a:xfrm>
                      <a:prstGeom prst="rect">
                        <a:avLst/>
                      </a:prstGeom>
                    </p:spPr>
                  </p:pic>
                </p:oleObj>
              </mc:Fallback>
            </mc:AlternateContent>
          </a:graphicData>
        </a:graphic>
      </p:graphicFrame>
    </p:spTree>
    <p:extLst>
      <p:ext uri="{BB962C8B-B14F-4D97-AF65-F5344CB8AC3E}">
        <p14:creationId xmlns:p14="http://schemas.microsoft.com/office/powerpoint/2010/main" val="4553216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Required/Recommended Equipment</a:t>
            </a:r>
          </a:p>
        </p:txBody>
      </p:sp>
      <p:sp>
        <p:nvSpPr>
          <p:cNvPr id="5" name="Content Placeholder 4"/>
          <p:cNvSpPr>
            <a:spLocks noGrp="1"/>
          </p:cNvSpPr>
          <p:nvPr>
            <p:ph idx="1"/>
          </p:nvPr>
        </p:nvSpPr>
        <p:spPr/>
        <p:txBody>
          <a:bodyPr/>
          <a:lstStyle/>
          <a:p>
            <a:r>
              <a:rPr lang="en-US" sz="2400" dirty="0" smtClean="0"/>
              <a:t>Calculation</a:t>
            </a:r>
          </a:p>
          <a:p>
            <a:pPr lvl="1"/>
            <a:r>
              <a:rPr lang="en-US" sz="2400" dirty="0" smtClean="0"/>
              <a:t>Simple calculation using Nyquist theorem</a:t>
            </a:r>
          </a:p>
          <a:p>
            <a:pPr lvl="1"/>
            <a:r>
              <a:rPr lang="en-US" sz="2400" dirty="0" smtClean="0"/>
              <a:t>Verification using Analog Engineer’s Calculator</a:t>
            </a:r>
          </a:p>
          <a:p>
            <a:pPr lvl="1"/>
            <a:r>
              <a:rPr lang="en-US" sz="2400" dirty="0"/>
              <a:t>Anti-Aliasing </a:t>
            </a:r>
            <a:r>
              <a:rPr lang="en-US" sz="2400" dirty="0" smtClean="0"/>
              <a:t>filter hand calculations </a:t>
            </a:r>
          </a:p>
          <a:p>
            <a:r>
              <a:rPr lang="en-US" sz="2400" dirty="0" smtClean="0"/>
              <a:t>Simulation</a:t>
            </a:r>
            <a:endParaRPr lang="en-US" sz="2400" dirty="0"/>
          </a:p>
          <a:p>
            <a:pPr lvl="1"/>
            <a:r>
              <a:rPr lang="en-US" sz="2400" dirty="0" smtClean="0"/>
              <a:t>Design of Anti-Aliasing filter using </a:t>
            </a:r>
            <a:r>
              <a:rPr lang="en-US" sz="2400" dirty="0" err="1" smtClean="0"/>
              <a:t>FilterPro</a:t>
            </a:r>
            <a:r>
              <a:rPr lang="en-US" sz="2400" baseline="30000" dirty="0" err="1" smtClean="0"/>
              <a:t>TM</a:t>
            </a:r>
            <a:endParaRPr lang="en-US" sz="2400" baseline="30000" dirty="0" smtClean="0"/>
          </a:p>
          <a:p>
            <a:pPr lvl="1"/>
            <a:r>
              <a:rPr lang="en-US" sz="2400" dirty="0" smtClean="0"/>
              <a:t>Simulation of Anti-Aliasing filter using OPA320 Model</a:t>
            </a:r>
            <a:endParaRPr lang="en-US" sz="2400" dirty="0"/>
          </a:p>
          <a:p>
            <a:r>
              <a:rPr lang="en-US" sz="2400" dirty="0" smtClean="0"/>
              <a:t>Measurement</a:t>
            </a:r>
          </a:p>
          <a:p>
            <a:pPr lvl="1"/>
            <a:r>
              <a:rPr lang="en-US" sz="2100" dirty="0" smtClean="0"/>
              <a:t>PLABS-SAR-EVM-PDK</a:t>
            </a:r>
            <a:endParaRPr lang="en-US" sz="2100" dirty="0"/>
          </a:p>
          <a:p>
            <a:pPr lvl="1"/>
            <a:r>
              <a:rPr lang="en-US" sz="2400" dirty="0">
                <a:hlinkClick r:id="rId3"/>
              </a:rPr>
              <a:t>http://</a:t>
            </a:r>
            <a:r>
              <a:rPr lang="en-US" sz="2400" dirty="0" smtClean="0">
                <a:hlinkClick r:id="rId3"/>
              </a:rPr>
              <a:t>www.ti.com/tool/plabs-sar-evm-pdk</a:t>
            </a:r>
            <a:endParaRPr lang="en-US" sz="2400" dirty="0" smtClean="0"/>
          </a:p>
          <a:p>
            <a:pPr lvl="1"/>
            <a:r>
              <a:rPr lang="en-US" sz="2400" dirty="0" smtClean="0"/>
              <a:t>Download EVM software and purchase EVM</a:t>
            </a:r>
            <a:endParaRPr lang="en-US" sz="2400"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a:t>
            </a:fld>
            <a:endParaRPr lang="en-US"/>
          </a:p>
        </p:txBody>
      </p:sp>
    </p:spTree>
    <p:extLst>
      <p:ext uri="{BB962C8B-B14F-4D97-AF65-F5344CB8AC3E}">
        <p14:creationId xmlns:p14="http://schemas.microsoft.com/office/powerpoint/2010/main" val="7969293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43934" r="91855" b="28889"/>
          <a:stretch/>
        </p:blipFill>
        <p:spPr bwMode="auto">
          <a:xfrm>
            <a:off x="457200" y="1066800"/>
            <a:ext cx="3450927" cy="3238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3606" y="1103415"/>
            <a:ext cx="8734425" cy="6207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370840" y="171461"/>
            <a:ext cx="14107160" cy="977266"/>
          </a:xfrm>
        </p:spPr>
        <p:txBody>
          <a:bodyPr/>
          <a:lstStyle/>
          <a:p>
            <a:r>
              <a:rPr lang="en-US" dirty="0"/>
              <a:t>Start &amp; Setup </a:t>
            </a:r>
            <a:r>
              <a:rPr lang="en-US" dirty="0" smtClean="0"/>
              <a:t>the </a:t>
            </a:r>
            <a:r>
              <a:rPr lang="en-US" dirty="0" err="1"/>
              <a:t>Plabs</a:t>
            </a:r>
            <a:r>
              <a:rPr lang="en-US" dirty="0"/>
              <a:t>-Power </a:t>
            </a:r>
            <a:r>
              <a:rPr lang="en-US" dirty="0" smtClean="0"/>
              <a:t>Scaling EVM Software</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20</a:t>
            </a:fld>
            <a:endParaRPr lang="en-US"/>
          </a:p>
        </p:txBody>
      </p:sp>
      <p:grpSp>
        <p:nvGrpSpPr>
          <p:cNvPr id="30" name="Group 29"/>
          <p:cNvGrpSpPr/>
          <p:nvPr/>
        </p:nvGrpSpPr>
        <p:grpSpPr>
          <a:xfrm>
            <a:off x="6553200" y="3371850"/>
            <a:ext cx="3716256" cy="1371600"/>
            <a:chOff x="2819400" y="6019800"/>
            <a:chExt cx="3716256" cy="1371600"/>
          </a:xfrm>
        </p:grpSpPr>
        <p:sp>
          <p:nvSpPr>
            <p:cNvPr id="5" name="Rounded Rectangle 4"/>
            <p:cNvSpPr/>
            <p:nvPr/>
          </p:nvSpPr>
          <p:spPr>
            <a:xfrm>
              <a:off x="3505200" y="6019800"/>
              <a:ext cx="3030456" cy="1371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3. Set Sampling to 10ksps.</a:t>
              </a:r>
              <a:endParaRPr lang="en-US" sz="2400" dirty="0">
                <a:solidFill>
                  <a:schemeClr val="tx1"/>
                </a:solidFill>
              </a:endParaRPr>
            </a:p>
          </p:txBody>
        </p:sp>
        <p:cxnSp>
          <p:nvCxnSpPr>
            <p:cNvPr id="7" name="Straight Arrow Connector 6"/>
            <p:cNvCxnSpPr>
              <a:stCxn id="5" idx="1"/>
            </p:cNvCxnSpPr>
            <p:nvPr/>
          </p:nvCxnSpPr>
          <p:spPr>
            <a:xfrm flipH="1" flipV="1">
              <a:off x="2819400" y="6610350"/>
              <a:ext cx="685800" cy="9525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sp>
        <p:nvSpPr>
          <p:cNvPr id="11" name="Rounded Rectangle 10"/>
          <p:cNvSpPr/>
          <p:nvPr/>
        </p:nvSpPr>
        <p:spPr>
          <a:xfrm>
            <a:off x="161656" y="4572000"/>
            <a:ext cx="4343400" cy="1270804"/>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1. Select “</a:t>
            </a:r>
            <a:r>
              <a:rPr lang="en-US" sz="2400" dirty="0" err="1" smtClean="0">
                <a:solidFill>
                  <a:schemeClr val="tx1"/>
                </a:solidFill>
              </a:rPr>
              <a:t>Plabs</a:t>
            </a:r>
            <a:r>
              <a:rPr lang="en-US" sz="2400" dirty="0" smtClean="0">
                <a:solidFill>
                  <a:schemeClr val="tx1"/>
                </a:solidFill>
              </a:rPr>
              <a:t>-Power Scaling” from “start&gt;All Programs”</a:t>
            </a:r>
            <a:endParaRPr lang="en-US" sz="2400" dirty="0">
              <a:solidFill>
                <a:schemeClr val="tx1"/>
              </a:solidFill>
            </a:endParaRPr>
          </a:p>
        </p:txBody>
      </p:sp>
      <p:cxnSp>
        <p:nvCxnSpPr>
          <p:cNvPr id="12" name="Straight Arrow Connector 11"/>
          <p:cNvCxnSpPr/>
          <p:nvPr/>
        </p:nvCxnSpPr>
        <p:spPr>
          <a:xfrm flipV="1">
            <a:off x="2286000" y="4038600"/>
            <a:ext cx="0" cy="5334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11277600" y="4724400"/>
            <a:ext cx="2971800" cy="2209800"/>
            <a:chOff x="11277600" y="4724400"/>
            <a:chExt cx="2971800" cy="2209800"/>
          </a:xfrm>
        </p:grpSpPr>
        <p:sp>
          <p:nvSpPr>
            <p:cNvPr id="19" name="Rounded Rectangle 18"/>
            <p:cNvSpPr/>
            <p:nvPr/>
          </p:nvSpPr>
          <p:spPr>
            <a:xfrm>
              <a:off x="11277600" y="4724400"/>
              <a:ext cx="2971800" cy="13716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4. Press here to expand PSI controls</a:t>
              </a:r>
              <a:endParaRPr lang="en-US" sz="2400" dirty="0">
                <a:solidFill>
                  <a:schemeClr val="tx1"/>
                </a:solidFill>
              </a:endParaRPr>
            </a:p>
          </p:txBody>
        </p:sp>
        <p:cxnSp>
          <p:nvCxnSpPr>
            <p:cNvPr id="20" name="Straight Arrow Connector 19"/>
            <p:cNvCxnSpPr>
              <a:stCxn id="19" idx="2"/>
            </p:cNvCxnSpPr>
            <p:nvPr/>
          </p:nvCxnSpPr>
          <p:spPr>
            <a:xfrm>
              <a:off x="12763500" y="6096000"/>
              <a:ext cx="1257300" cy="8382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grpSp>
        <p:nvGrpSpPr>
          <p:cNvPr id="29" name="Group 28"/>
          <p:cNvGrpSpPr/>
          <p:nvPr/>
        </p:nvGrpSpPr>
        <p:grpSpPr>
          <a:xfrm>
            <a:off x="3200400" y="6083461"/>
            <a:ext cx="4038600" cy="1701478"/>
            <a:chOff x="7010400" y="5842323"/>
            <a:chExt cx="4038600" cy="1701478"/>
          </a:xfrm>
        </p:grpSpPr>
        <p:sp>
          <p:nvSpPr>
            <p:cNvPr id="22" name="Rounded Rectangle 21"/>
            <p:cNvSpPr/>
            <p:nvPr/>
          </p:nvSpPr>
          <p:spPr>
            <a:xfrm>
              <a:off x="7010400" y="5842323"/>
              <a:ext cx="2971800" cy="1701478"/>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2. Set number of samples to 16,384.</a:t>
              </a:r>
              <a:endParaRPr lang="en-US" sz="2400" dirty="0">
                <a:solidFill>
                  <a:schemeClr val="tx1"/>
                </a:solidFill>
              </a:endParaRPr>
            </a:p>
          </p:txBody>
        </p:sp>
        <p:cxnSp>
          <p:nvCxnSpPr>
            <p:cNvPr id="23" name="Straight Arrow Connector 22"/>
            <p:cNvCxnSpPr>
              <a:stCxn id="22" idx="3"/>
            </p:cNvCxnSpPr>
            <p:nvPr/>
          </p:nvCxnSpPr>
          <p:spPr>
            <a:xfrm flipV="1">
              <a:off x="9982200" y="5842323"/>
              <a:ext cx="1066800" cy="85073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60166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2444" y="1331927"/>
            <a:ext cx="7191756" cy="5111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1" y="1331927"/>
            <a:ext cx="7191756" cy="5111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t>Time domain for 0.1kHz and 10.1kHz look the same</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21</a:t>
            </a:fld>
            <a:endParaRPr lang="en-US"/>
          </a:p>
        </p:txBody>
      </p:sp>
      <p:cxnSp>
        <p:nvCxnSpPr>
          <p:cNvPr id="7" name="Straight Arrow Connector 6"/>
          <p:cNvCxnSpPr/>
          <p:nvPr/>
        </p:nvCxnSpPr>
        <p:spPr>
          <a:xfrm flipV="1">
            <a:off x="5334000" y="5361832"/>
            <a:ext cx="609600" cy="134376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12496800" y="5334000"/>
            <a:ext cx="609600" cy="13716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a:xfrm>
            <a:off x="4191000" y="6428632"/>
            <a:ext cx="2570421" cy="1191368"/>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rPr>
              <a:t>f</a:t>
            </a:r>
            <a:r>
              <a:rPr lang="en-US" sz="2400" baseline="-25000" dirty="0" err="1">
                <a:solidFill>
                  <a:schemeClr val="tx1"/>
                </a:solidFill>
              </a:rPr>
              <a:t>input</a:t>
            </a:r>
            <a:r>
              <a:rPr lang="en-US" sz="2400" dirty="0" smtClean="0">
                <a:solidFill>
                  <a:schemeClr val="tx1"/>
                </a:solidFill>
              </a:rPr>
              <a:t> = 0.1kHz</a:t>
            </a:r>
          </a:p>
          <a:p>
            <a:pPr algn="ctr"/>
            <a:r>
              <a:rPr lang="en-US" sz="2400" dirty="0" smtClean="0">
                <a:solidFill>
                  <a:schemeClr val="tx1"/>
                </a:solidFill>
              </a:rPr>
              <a:t>Vin = 2.9V</a:t>
            </a:r>
          </a:p>
          <a:p>
            <a:pPr algn="ctr"/>
            <a:r>
              <a:rPr lang="en-US" sz="2400" dirty="0" smtClean="0">
                <a:solidFill>
                  <a:schemeClr val="tx1"/>
                </a:solidFill>
              </a:rPr>
              <a:t>Offset = 0V</a:t>
            </a:r>
            <a:endParaRPr lang="en-US" sz="2400" dirty="0">
              <a:solidFill>
                <a:schemeClr val="tx1"/>
              </a:solidFill>
            </a:endParaRPr>
          </a:p>
        </p:txBody>
      </p:sp>
      <p:sp>
        <p:nvSpPr>
          <p:cNvPr id="13" name="Rounded Rectangle 12"/>
          <p:cNvSpPr/>
          <p:nvPr/>
        </p:nvSpPr>
        <p:spPr>
          <a:xfrm>
            <a:off x="11374179" y="6400800"/>
            <a:ext cx="2570421" cy="1191368"/>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rPr>
              <a:t>f</a:t>
            </a:r>
            <a:r>
              <a:rPr lang="en-US" sz="2400" baseline="-25000" dirty="0" err="1">
                <a:solidFill>
                  <a:schemeClr val="tx1"/>
                </a:solidFill>
              </a:rPr>
              <a:t>input</a:t>
            </a:r>
            <a:r>
              <a:rPr lang="en-US" sz="2400" dirty="0" smtClean="0">
                <a:solidFill>
                  <a:schemeClr val="tx1"/>
                </a:solidFill>
              </a:rPr>
              <a:t> = 10.1kHz</a:t>
            </a:r>
          </a:p>
          <a:p>
            <a:pPr algn="ctr"/>
            <a:r>
              <a:rPr lang="en-US" sz="2400" dirty="0" smtClean="0">
                <a:solidFill>
                  <a:schemeClr val="tx1"/>
                </a:solidFill>
              </a:rPr>
              <a:t>Vin = 2.9V</a:t>
            </a:r>
          </a:p>
          <a:p>
            <a:pPr algn="ctr"/>
            <a:r>
              <a:rPr lang="en-US" sz="2400" dirty="0" smtClean="0">
                <a:solidFill>
                  <a:schemeClr val="tx1"/>
                </a:solidFill>
              </a:rPr>
              <a:t>Offset = 0V</a:t>
            </a:r>
            <a:endParaRPr lang="en-US" sz="2400" dirty="0">
              <a:solidFill>
                <a:schemeClr val="tx1"/>
              </a:solidFill>
            </a:endParaRPr>
          </a:p>
        </p:txBody>
      </p:sp>
      <p:grpSp>
        <p:nvGrpSpPr>
          <p:cNvPr id="4" name="Group 3"/>
          <p:cNvGrpSpPr/>
          <p:nvPr/>
        </p:nvGrpSpPr>
        <p:grpSpPr>
          <a:xfrm>
            <a:off x="76200" y="2413000"/>
            <a:ext cx="5257800" cy="3530601"/>
            <a:chOff x="76200" y="2413000"/>
            <a:chExt cx="5257800" cy="3530601"/>
          </a:xfrm>
        </p:grpSpPr>
        <p:grpSp>
          <p:nvGrpSpPr>
            <p:cNvPr id="15" name="Group 14"/>
            <p:cNvGrpSpPr/>
            <p:nvPr/>
          </p:nvGrpSpPr>
          <p:grpSpPr>
            <a:xfrm>
              <a:off x="2590800" y="2413000"/>
              <a:ext cx="2362200" cy="919480"/>
              <a:chOff x="2590800" y="2413000"/>
              <a:chExt cx="2362200" cy="919480"/>
            </a:xfrm>
          </p:grpSpPr>
          <p:cxnSp>
            <p:nvCxnSpPr>
              <p:cNvPr id="5" name="Straight Connector 4"/>
              <p:cNvCxnSpPr/>
              <p:nvPr/>
            </p:nvCxnSpPr>
            <p:spPr>
              <a:xfrm flipV="1">
                <a:off x="2590800" y="2418080"/>
                <a:ext cx="0" cy="914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4953000" y="2418080"/>
                <a:ext cx="0" cy="9144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590800" y="2875280"/>
                <a:ext cx="2362200" cy="0"/>
              </a:xfrm>
              <a:prstGeom prst="straightConnector1">
                <a:avLst/>
              </a:prstGeom>
              <a:ln w="19050">
                <a:headEnd type="arrow"/>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124200" y="2413000"/>
                <a:ext cx="1409700" cy="830997"/>
              </a:xfrm>
              <a:prstGeom prst="rect">
                <a:avLst/>
              </a:prstGeom>
              <a:noFill/>
            </p:spPr>
            <p:txBody>
              <a:bodyPr wrap="square" rtlCol="0">
                <a:spAutoFit/>
              </a:bodyPr>
              <a:lstStyle/>
              <a:p>
                <a:r>
                  <a:rPr lang="en-US" sz="2400" dirty="0" smtClean="0"/>
                  <a:t>100 Samples</a:t>
                </a:r>
                <a:endParaRPr lang="en-US" sz="2400" dirty="0"/>
              </a:p>
            </p:txBody>
          </p:sp>
        </p:grpSp>
        <p:sp>
          <p:nvSpPr>
            <p:cNvPr id="19" name="Rounded Rectangle 18"/>
            <p:cNvSpPr/>
            <p:nvPr/>
          </p:nvSpPr>
          <p:spPr>
            <a:xfrm>
              <a:off x="76200" y="4572000"/>
              <a:ext cx="5257800" cy="1371601"/>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err="1" smtClean="0">
                  <a:solidFill>
                    <a:schemeClr val="tx1"/>
                  </a:solidFill>
                </a:rPr>
                <a:t>t</a:t>
              </a:r>
              <a:r>
                <a:rPr lang="en-US" sz="2000" baseline="-25000" dirty="0" err="1" smtClean="0">
                  <a:solidFill>
                    <a:schemeClr val="tx1"/>
                  </a:solidFill>
                </a:rPr>
                <a:t>sample</a:t>
              </a:r>
              <a:r>
                <a:rPr lang="en-US" sz="2000" dirty="0" smtClean="0">
                  <a:solidFill>
                    <a:schemeClr val="tx1"/>
                  </a:solidFill>
                </a:rPr>
                <a:t> </a:t>
              </a:r>
              <a:r>
                <a:rPr lang="en-US" sz="2000" dirty="0">
                  <a:solidFill>
                    <a:schemeClr val="tx1"/>
                  </a:solidFill>
                </a:rPr>
                <a:t>= 1/</a:t>
              </a:r>
              <a:r>
                <a:rPr lang="en-US" sz="2000" dirty="0" err="1">
                  <a:solidFill>
                    <a:schemeClr val="tx1"/>
                  </a:solidFill>
                </a:rPr>
                <a:t>f</a:t>
              </a:r>
              <a:r>
                <a:rPr lang="en-US" sz="2000" baseline="-25000" dirty="0" err="1">
                  <a:solidFill>
                    <a:schemeClr val="tx1"/>
                  </a:solidFill>
                </a:rPr>
                <a:t>sample</a:t>
              </a:r>
              <a:r>
                <a:rPr lang="en-US" sz="2000" baseline="-25000" dirty="0">
                  <a:solidFill>
                    <a:schemeClr val="tx1"/>
                  </a:solidFill>
                </a:rPr>
                <a:t> </a:t>
              </a:r>
              <a:r>
                <a:rPr lang="en-US" sz="2000" dirty="0" smtClean="0">
                  <a:solidFill>
                    <a:schemeClr val="tx1"/>
                  </a:solidFill>
                </a:rPr>
                <a:t>= 1/10kHz = 0.1ms</a:t>
              </a:r>
            </a:p>
            <a:p>
              <a:r>
                <a:rPr lang="en-US" sz="2000" dirty="0" err="1" smtClean="0">
                  <a:solidFill>
                    <a:schemeClr val="tx1"/>
                  </a:solidFill>
                </a:rPr>
                <a:t>T</a:t>
              </a:r>
              <a:r>
                <a:rPr lang="en-US" sz="2000" baseline="-25000" dirty="0" err="1" smtClean="0">
                  <a:solidFill>
                    <a:schemeClr val="tx1"/>
                  </a:solidFill>
                </a:rPr>
                <a:t>period</a:t>
              </a:r>
              <a:r>
                <a:rPr lang="en-US" sz="2000" dirty="0" smtClean="0">
                  <a:solidFill>
                    <a:schemeClr val="tx1"/>
                  </a:solidFill>
                </a:rPr>
                <a:t> </a:t>
              </a:r>
              <a:r>
                <a:rPr lang="en-US" sz="2000" dirty="0">
                  <a:solidFill>
                    <a:schemeClr val="tx1"/>
                  </a:solidFill>
                </a:rPr>
                <a:t>= </a:t>
              </a:r>
              <a:r>
                <a:rPr lang="en-US" sz="2000" dirty="0" err="1" smtClean="0">
                  <a:solidFill>
                    <a:schemeClr val="tx1"/>
                  </a:solidFill>
                  <a:latin typeface="Arial"/>
                  <a:cs typeface="Arial"/>
                </a:rPr>
                <a:t>N</a:t>
              </a:r>
              <a:r>
                <a:rPr lang="en-US" sz="2000" baseline="-25000" dirty="0" err="1" smtClean="0">
                  <a:solidFill>
                    <a:schemeClr val="tx1"/>
                  </a:solidFill>
                  <a:latin typeface="Arial"/>
                  <a:cs typeface="Arial"/>
                </a:rPr>
                <a:t>sample</a:t>
              </a:r>
              <a:r>
                <a:rPr lang="en-US" sz="2000" dirty="0" err="1" smtClean="0">
                  <a:solidFill>
                    <a:schemeClr val="tx1"/>
                  </a:solidFill>
                  <a:latin typeface="Arial"/>
                  <a:cs typeface="Arial"/>
                </a:rPr>
                <a:t>∙</a:t>
              </a:r>
              <a:r>
                <a:rPr lang="en-US" sz="2000" dirty="0" err="1" smtClean="0">
                  <a:solidFill>
                    <a:schemeClr val="tx1"/>
                  </a:solidFill>
                </a:rPr>
                <a:t>t</a:t>
              </a:r>
              <a:r>
                <a:rPr lang="en-US" sz="2000" baseline="-25000" dirty="0" err="1" smtClean="0">
                  <a:solidFill>
                    <a:schemeClr val="tx1"/>
                  </a:solidFill>
                </a:rPr>
                <a:t>sample</a:t>
              </a:r>
              <a:r>
                <a:rPr lang="en-US" sz="2000" baseline="-25000" dirty="0">
                  <a:solidFill>
                    <a:schemeClr val="tx1"/>
                  </a:solidFill>
                  <a:cs typeface="Arial"/>
                </a:rPr>
                <a:t>∙</a:t>
              </a:r>
              <a:r>
                <a:rPr lang="en-US" sz="2000" dirty="0" smtClean="0">
                  <a:solidFill>
                    <a:schemeClr val="tx1"/>
                  </a:solidFill>
                  <a:latin typeface="Arial"/>
                  <a:cs typeface="Arial"/>
                </a:rPr>
                <a:t> = 100</a:t>
              </a:r>
              <a:r>
                <a:rPr lang="en-US" sz="2000" dirty="0">
                  <a:solidFill>
                    <a:schemeClr val="tx1"/>
                  </a:solidFill>
                  <a:cs typeface="Arial"/>
                </a:rPr>
                <a:t> </a:t>
              </a:r>
              <a:r>
                <a:rPr lang="en-US" sz="2000" dirty="0" smtClean="0">
                  <a:solidFill>
                    <a:schemeClr val="tx1"/>
                  </a:solidFill>
                  <a:cs typeface="Arial"/>
                </a:rPr>
                <a:t>∙</a:t>
              </a:r>
              <a:r>
                <a:rPr lang="en-US" sz="2000" dirty="0" smtClean="0">
                  <a:solidFill>
                    <a:schemeClr val="tx1"/>
                  </a:solidFill>
                </a:rPr>
                <a:t>0.1ms=10ms</a:t>
              </a:r>
            </a:p>
            <a:p>
              <a:r>
                <a:rPr lang="en-US" sz="2000" dirty="0" smtClean="0">
                  <a:solidFill>
                    <a:schemeClr val="tx1"/>
                  </a:solidFill>
                </a:rPr>
                <a:t>f = </a:t>
              </a:r>
              <a:r>
                <a:rPr lang="en-US" sz="2000" dirty="0">
                  <a:solidFill>
                    <a:schemeClr val="tx1"/>
                  </a:solidFill>
                </a:rPr>
                <a:t>1/ </a:t>
              </a:r>
              <a:r>
                <a:rPr lang="en-US" sz="2000" dirty="0" err="1" smtClean="0">
                  <a:solidFill>
                    <a:schemeClr val="tx1"/>
                  </a:solidFill>
                </a:rPr>
                <a:t>T</a:t>
              </a:r>
              <a:r>
                <a:rPr lang="en-US" sz="2000" baseline="-25000" dirty="0" err="1" smtClean="0">
                  <a:solidFill>
                    <a:schemeClr val="tx1"/>
                  </a:solidFill>
                </a:rPr>
                <a:t>period</a:t>
              </a:r>
              <a:r>
                <a:rPr lang="en-US" sz="2000" baseline="-25000" dirty="0" smtClean="0">
                  <a:solidFill>
                    <a:schemeClr val="tx1"/>
                  </a:solidFill>
                </a:rPr>
                <a:t> </a:t>
              </a:r>
              <a:r>
                <a:rPr lang="en-US" sz="2000" dirty="0" smtClean="0">
                  <a:solidFill>
                    <a:schemeClr val="tx1"/>
                  </a:solidFill>
                </a:rPr>
                <a:t>= 1/10ms = 100Hz</a:t>
              </a:r>
            </a:p>
          </p:txBody>
        </p:sp>
      </p:grpSp>
    </p:spTree>
    <p:extLst>
      <p:ext uri="{BB962C8B-B14F-4D97-AF65-F5344CB8AC3E}">
        <p14:creationId xmlns:p14="http://schemas.microsoft.com/office/powerpoint/2010/main" val="3530941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 domain for 0.1kHz and 10.1kHz look the same</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22</a:t>
            </a:fld>
            <a:endParaRPr lang="en-US"/>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0" y="1295402"/>
            <a:ext cx="7183177" cy="5105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18701"/>
            <a:ext cx="7150396" cy="5082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ounded Rectangle 6"/>
          <p:cNvSpPr/>
          <p:nvPr/>
        </p:nvSpPr>
        <p:spPr>
          <a:xfrm>
            <a:off x="4114800" y="6781800"/>
            <a:ext cx="4648200" cy="5334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rPr>
              <a:t>Vpp</a:t>
            </a:r>
            <a:r>
              <a:rPr lang="en-US" sz="2400" dirty="0" smtClean="0">
                <a:solidFill>
                  <a:schemeClr val="tx1"/>
                </a:solidFill>
              </a:rPr>
              <a:t> = 2.867 - 0.119 = 2.748V</a:t>
            </a:r>
            <a:endParaRPr lang="en-US" sz="2400" dirty="0">
              <a:solidFill>
                <a:schemeClr val="tx1"/>
              </a:solidFill>
            </a:endParaRPr>
          </a:p>
        </p:txBody>
      </p:sp>
      <p:cxnSp>
        <p:nvCxnSpPr>
          <p:cNvPr id="8" name="Straight Arrow Connector 7"/>
          <p:cNvCxnSpPr>
            <a:stCxn id="7" idx="0"/>
          </p:cNvCxnSpPr>
          <p:nvPr/>
        </p:nvCxnSpPr>
        <p:spPr>
          <a:xfrm flipV="1">
            <a:off x="6438900" y="5715000"/>
            <a:ext cx="190500" cy="1066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13716000" y="5791199"/>
            <a:ext cx="114300" cy="1066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9982200" y="6781800"/>
            <a:ext cx="4419600" cy="5334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rPr>
              <a:t>Vpp</a:t>
            </a:r>
            <a:r>
              <a:rPr lang="en-US" sz="2400" dirty="0" smtClean="0">
                <a:solidFill>
                  <a:schemeClr val="tx1"/>
                </a:solidFill>
              </a:rPr>
              <a:t> = 2.852 - 0.123 = 2.729V</a:t>
            </a:r>
            <a:endParaRPr lang="en-US" sz="2400" dirty="0">
              <a:solidFill>
                <a:schemeClr val="tx1"/>
              </a:solidFill>
            </a:endParaRPr>
          </a:p>
        </p:txBody>
      </p:sp>
      <p:cxnSp>
        <p:nvCxnSpPr>
          <p:cNvPr id="14" name="Straight Arrow Connector 13"/>
          <p:cNvCxnSpPr/>
          <p:nvPr/>
        </p:nvCxnSpPr>
        <p:spPr>
          <a:xfrm>
            <a:off x="3651398" y="2362200"/>
            <a:ext cx="653902" cy="96415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2286000" y="1790700"/>
            <a:ext cx="2286000" cy="9144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f</a:t>
            </a:r>
            <a:r>
              <a:rPr lang="en-US" sz="2400" baseline="-25000" dirty="0" smtClean="0">
                <a:solidFill>
                  <a:schemeClr val="tx1"/>
                </a:solidFill>
              </a:rPr>
              <a:t>in</a:t>
            </a:r>
            <a:r>
              <a:rPr lang="en-US" sz="2400" dirty="0" smtClean="0">
                <a:solidFill>
                  <a:schemeClr val="tx1"/>
                </a:solidFill>
              </a:rPr>
              <a:t>=0.1kHz</a:t>
            </a:r>
          </a:p>
          <a:p>
            <a:pPr algn="ctr"/>
            <a:r>
              <a:rPr lang="en-US" sz="2400" dirty="0" err="1" smtClean="0">
                <a:solidFill>
                  <a:schemeClr val="tx1"/>
                </a:solidFill>
              </a:rPr>
              <a:t>f</a:t>
            </a:r>
            <a:r>
              <a:rPr lang="en-US" sz="2400" baseline="-25000" dirty="0" err="1" smtClean="0">
                <a:solidFill>
                  <a:schemeClr val="tx1"/>
                </a:solidFill>
              </a:rPr>
              <a:t>meas</a:t>
            </a:r>
            <a:r>
              <a:rPr lang="en-US" sz="2400" dirty="0" smtClean="0">
                <a:solidFill>
                  <a:schemeClr val="tx1"/>
                </a:solidFill>
              </a:rPr>
              <a:t> = 0.1kHz</a:t>
            </a:r>
            <a:endParaRPr lang="en-US" sz="2400" dirty="0">
              <a:solidFill>
                <a:schemeClr val="tx1"/>
              </a:solidFill>
            </a:endParaRPr>
          </a:p>
        </p:txBody>
      </p:sp>
      <p:cxnSp>
        <p:nvCxnSpPr>
          <p:cNvPr id="16" name="Straight Arrow Connector 15"/>
          <p:cNvCxnSpPr/>
          <p:nvPr/>
        </p:nvCxnSpPr>
        <p:spPr>
          <a:xfrm>
            <a:off x="10966598" y="2361675"/>
            <a:ext cx="653902" cy="96415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a:xfrm>
            <a:off x="9601200" y="1790175"/>
            <a:ext cx="2286000" cy="9144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f</a:t>
            </a:r>
            <a:r>
              <a:rPr lang="en-US" sz="2400" baseline="-25000" dirty="0" smtClean="0">
                <a:solidFill>
                  <a:schemeClr val="tx1"/>
                </a:solidFill>
              </a:rPr>
              <a:t>in</a:t>
            </a:r>
            <a:r>
              <a:rPr lang="en-US" sz="2400" dirty="0" smtClean="0">
                <a:solidFill>
                  <a:schemeClr val="tx1"/>
                </a:solidFill>
              </a:rPr>
              <a:t>=10.1kHz</a:t>
            </a:r>
          </a:p>
          <a:p>
            <a:pPr algn="ctr"/>
            <a:r>
              <a:rPr lang="en-US" sz="2400" dirty="0" err="1" smtClean="0">
                <a:solidFill>
                  <a:schemeClr val="tx1"/>
                </a:solidFill>
              </a:rPr>
              <a:t>f</a:t>
            </a:r>
            <a:r>
              <a:rPr lang="en-US" sz="2400" baseline="-25000" dirty="0" err="1" smtClean="0">
                <a:solidFill>
                  <a:schemeClr val="tx1"/>
                </a:solidFill>
              </a:rPr>
              <a:t>meas</a:t>
            </a:r>
            <a:r>
              <a:rPr lang="en-US" sz="2400" dirty="0" smtClean="0">
                <a:solidFill>
                  <a:schemeClr val="tx1"/>
                </a:solidFill>
              </a:rPr>
              <a:t> = 0.1kHz</a:t>
            </a:r>
            <a:endParaRPr lang="en-US" sz="2400" dirty="0">
              <a:solidFill>
                <a:schemeClr val="tx1"/>
              </a:solidFill>
            </a:endParaRPr>
          </a:p>
        </p:txBody>
      </p:sp>
    </p:spTree>
    <p:extLst>
      <p:ext uri="{BB962C8B-B14F-4D97-AF65-F5344CB8AC3E}">
        <p14:creationId xmlns:p14="http://schemas.microsoft.com/office/powerpoint/2010/main" val="6437583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Frequency domain for 0.1Hz and 10.1kHz the same</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23</a:t>
            </a:fld>
            <a:endParaRPr lang="en-US"/>
          </a:p>
        </p:txBody>
      </p:sp>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6650" y="1295400"/>
            <a:ext cx="6915150" cy="491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315844"/>
            <a:ext cx="6915150" cy="491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3352800" y="2438400"/>
            <a:ext cx="2362200" cy="5334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rPr>
              <a:t>f</a:t>
            </a:r>
            <a:r>
              <a:rPr lang="en-US" sz="2400" baseline="-25000" dirty="0" err="1" smtClean="0">
                <a:solidFill>
                  <a:schemeClr val="tx1"/>
                </a:solidFill>
              </a:rPr>
              <a:t>Meas</a:t>
            </a:r>
            <a:r>
              <a:rPr lang="en-US" sz="2400" dirty="0" smtClean="0">
                <a:solidFill>
                  <a:schemeClr val="tx1"/>
                </a:solidFill>
              </a:rPr>
              <a:t> = 0.1kHz</a:t>
            </a:r>
            <a:endParaRPr lang="en-US" sz="2400" dirty="0">
              <a:solidFill>
                <a:schemeClr val="tx1"/>
              </a:solidFill>
            </a:endParaRPr>
          </a:p>
        </p:txBody>
      </p:sp>
      <p:sp>
        <p:nvSpPr>
          <p:cNvPr id="8" name="Rounded Rectangle 7"/>
          <p:cNvSpPr/>
          <p:nvPr/>
        </p:nvSpPr>
        <p:spPr>
          <a:xfrm>
            <a:off x="4419600" y="6629400"/>
            <a:ext cx="2209800" cy="5334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rPr>
              <a:t>f</a:t>
            </a:r>
            <a:r>
              <a:rPr lang="en-US" sz="2400" baseline="-25000" dirty="0" err="1" smtClean="0">
                <a:solidFill>
                  <a:schemeClr val="tx1"/>
                </a:solidFill>
              </a:rPr>
              <a:t>input</a:t>
            </a:r>
            <a:r>
              <a:rPr lang="en-US" sz="2400" dirty="0" smtClean="0">
                <a:solidFill>
                  <a:schemeClr val="tx1"/>
                </a:solidFill>
              </a:rPr>
              <a:t> </a:t>
            </a:r>
            <a:r>
              <a:rPr lang="en-US" sz="2400" dirty="0">
                <a:solidFill>
                  <a:schemeClr val="tx1"/>
                </a:solidFill>
              </a:rPr>
              <a:t>= 0.1kHz</a:t>
            </a:r>
          </a:p>
        </p:txBody>
      </p:sp>
      <p:sp>
        <p:nvSpPr>
          <p:cNvPr id="9" name="Rounded Rectangle 8"/>
          <p:cNvSpPr/>
          <p:nvPr/>
        </p:nvSpPr>
        <p:spPr>
          <a:xfrm>
            <a:off x="11353800" y="6629400"/>
            <a:ext cx="2286000" cy="5334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rPr>
              <a:t>f</a:t>
            </a:r>
            <a:r>
              <a:rPr lang="en-US" sz="2400" baseline="-25000" dirty="0" err="1">
                <a:solidFill>
                  <a:schemeClr val="tx1"/>
                </a:solidFill>
              </a:rPr>
              <a:t>input</a:t>
            </a:r>
            <a:r>
              <a:rPr lang="en-US" sz="2400" dirty="0">
                <a:solidFill>
                  <a:schemeClr val="tx1"/>
                </a:solidFill>
              </a:rPr>
              <a:t> = </a:t>
            </a:r>
            <a:r>
              <a:rPr lang="en-US" sz="2400" dirty="0" smtClean="0">
                <a:solidFill>
                  <a:schemeClr val="tx1"/>
                </a:solidFill>
              </a:rPr>
              <a:t>10.1kHz</a:t>
            </a:r>
            <a:endParaRPr lang="en-US" sz="2400" dirty="0">
              <a:solidFill>
                <a:schemeClr val="tx1"/>
              </a:solidFill>
            </a:endParaRPr>
          </a:p>
        </p:txBody>
      </p:sp>
      <p:cxnSp>
        <p:nvCxnSpPr>
          <p:cNvPr id="10" name="Straight Arrow Connector 9"/>
          <p:cNvCxnSpPr>
            <a:stCxn id="8" idx="0"/>
          </p:cNvCxnSpPr>
          <p:nvPr/>
        </p:nvCxnSpPr>
        <p:spPr>
          <a:xfrm flipV="1">
            <a:off x="5524500" y="5274930"/>
            <a:ext cx="419100" cy="135447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6" idx="1"/>
          </p:cNvCxnSpPr>
          <p:nvPr/>
        </p:nvCxnSpPr>
        <p:spPr>
          <a:xfrm flipH="1">
            <a:off x="2971800" y="2705100"/>
            <a:ext cx="381000" cy="7239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10363200" y="2443480"/>
            <a:ext cx="2362200" cy="5334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rPr>
              <a:t>f</a:t>
            </a:r>
            <a:r>
              <a:rPr lang="en-US" sz="2400" baseline="-25000" dirty="0" err="1" smtClean="0">
                <a:solidFill>
                  <a:schemeClr val="tx1"/>
                </a:solidFill>
              </a:rPr>
              <a:t>Meas</a:t>
            </a:r>
            <a:r>
              <a:rPr lang="en-US" sz="2400" dirty="0" smtClean="0">
                <a:solidFill>
                  <a:schemeClr val="tx1"/>
                </a:solidFill>
              </a:rPr>
              <a:t> = 0.1kHz</a:t>
            </a:r>
            <a:endParaRPr lang="en-US" sz="2400" dirty="0">
              <a:solidFill>
                <a:schemeClr val="tx1"/>
              </a:solidFill>
            </a:endParaRPr>
          </a:p>
        </p:txBody>
      </p:sp>
      <p:cxnSp>
        <p:nvCxnSpPr>
          <p:cNvPr id="15" name="Straight Arrow Connector 14"/>
          <p:cNvCxnSpPr>
            <a:stCxn id="14" idx="1"/>
          </p:cNvCxnSpPr>
          <p:nvPr/>
        </p:nvCxnSpPr>
        <p:spPr>
          <a:xfrm flipH="1">
            <a:off x="9982200" y="2710180"/>
            <a:ext cx="381000" cy="7239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9" idx="0"/>
          </p:cNvCxnSpPr>
          <p:nvPr/>
        </p:nvCxnSpPr>
        <p:spPr>
          <a:xfrm flipV="1">
            <a:off x="12496800" y="5181600"/>
            <a:ext cx="533400" cy="1447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84127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 the Sallen Key Filter</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24</a:t>
            </a:fld>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201557356"/>
              </p:ext>
            </p:extLst>
          </p:nvPr>
        </p:nvGraphicFramePr>
        <p:xfrm>
          <a:off x="938213" y="1020763"/>
          <a:ext cx="12755562" cy="6188075"/>
        </p:xfrm>
        <a:graphic>
          <a:graphicData uri="http://schemas.openxmlformats.org/presentationml/2006/ole">
            <mc:AlternateContent xmlns:mc="http://schemas.openxmlformats.org/markup-compatibility/2006">
              <mc:Choice xmlns:v="urn:schemas-microsoft-com:vml" Requires="v">
                <p:oleObj spid="_x0000_s14471" name="Visio" r:id="rId4" imgW="12755894" imgH="6187536" progId="Visio.Drawing.15">
                  <p:embed/>
                </p:oleObj>
              </mc:Choice>
              <mc:Fallback>
                <p:oleObj name="Visio" r:id="rId4" imgW="12755894" imgH="6187536" progId="Visio.Drawing.15">
                  <p:embed/>
                  <p:pic>
                    <p:nvPicPr>
                      <p:cNvPr id="0" name=""/>
                      <p:cNvPicPr/>
                      <p:nvPr/>
                    </p:nvPicPr>
                    <p:blipFill>
                      <a:blip r:embed="rId5"/>
                      <a:stretch>
                        <a:fillRect/>
                      </a:stretch>
                    </p:blipFill>
                    <p:spPr>
                      <a:xfrm>
                        <a:off x="938213" y="1020763"/>
                        <a:ext cx="12755562" cy="6188075"/>
                      </a:xfrm>
                      <a:prstGeom prst="rect">
                        <a:avLst/>
                      </a:prstGeom>
                    </p:spPr>
                  </p:pic>
                </p:oleObj>
              </mc:Fallback>
            </mc:AlternateContent>
          </a:graphicData>
        </a:graphic>
      </p:graphicFrame>
    </p:spTree>
    <p:extLst>
      <p:ext uri="{BB962C8B-B14F-4D97-AF65-F5344CB8AC3E}">
        <p14:creationId xmlns:p14="http://schemas.microsoft.com/office/powerpoint/2010/main" val="6471301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314767"/>
            <a:ext cx="7099554" cy="5045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Antialiasing filter with 0.1kHz and 10.1kHz Input</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25</a:t>
            </a:fld>
            <a:endParaRPr lang="en-US"/>
          </a:p>
        </p:txBody>
      </p:sp>
      <p:pic>
        <p:nvPicPr>
          <p:cNvPr id="717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4603" y="1314767"/>
            <a:ext cx="7078755" cy="50311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p:nvPr/>
        </p:nvCxnSpPr>
        <p:spPr>
          <a:xfrm flipV="1">
            <a:off x="12496800" y="5334000"/>
            <a:ext cx="609600" cy="13716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5334000" y="5274930"/>
            <a:ext cx="609600" cy="13716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4191000" y="6428632"/>
            <a:ext cx="2570421" cy="1191368"/>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rPr>
              <a:t>f</a:t>
            </a:r>
            <a:r>
              <a:rPr lang="en-US" sz="2400" baseline="-25000" dirty="0" err="1">
                <a:solidFill>
                  <a:schemeClr val="tx1"/>
                </a:solidFill>
              </a:rPr>
              <a:t>input</a:t>
            </a:r>
            <a:r>
              <a:rPr lang="en-US" sz="2400" dirty="0" smtClean="0">
                <a:solidFill>
                  <a:schemeClr val="tx1"/>
                </a:solidFill>
              </a:rPr>
              <a:t> = 0.1kHz</a:t>
            </a:r>
          </a:p>
          <a:p>
            <a:pPr algn="ctr"/>
            <a:r>
              <a:rPr lang="en-US" sz="2400" dirty="0" smtClean="0">
                <a:solidFill>
                  <a:schemeClr val="tx1"/>
                </a:solidFill>
              </a:rPr>
              <a:t>Vin = 2.9V</a:t>
            </a:r>
          </a:p>
          <a:p>
            <a:pPr algn="ctr"/>
            <a:r>
              <a:rPr lang="en-US" sz="2400" dirty="0" smtClean="0">
                <a:solidFill>
                  <a:schemeClr val="tx1"/>
                </a:solidFill>
              </a:rPr>
              <a:t>Offset = 0V</a:t>
            </a:r>
            <a:endParaRPr lang="en-US" sz="2400" dirty="0">
              <a:solidFill>
                <a:schemeClr val="tx1"/>
              </a:solidFill>
            </a:endParaRPr>
          </a:p>
        </p:txBody>
      </p:sp>
      <p:sp>
        <p:nvSpPr>
          <p:cNvPr id="11" name="Rounded Rectangle 10"/>
          <p:cNvSpPr/>
          <p:nvPr/>
        </p:nvSpPr>
        <p:spPr>
          <a:xfrm>
            <a:off x="10972800" y="6477000"/>
            <a:ext cx="2570421" cy="1191368"/>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rPr>
              <a:t>f</a:t>
            </a:r>
            <a:r>
              <a:rPr lang="en-US" sz="2400" baseline="-25000" dirty="0" err="1">
                <a:solidFill>
                  <a:schemeClr val="tx1"/>
                </a:solidFill>
              </a:rPr>
              <a:t>input</a:t>
            </a:r>
            <a:r>
              <a:rPr lang="en-US" sz="2400" dirty="0" smtClean="0">
                <a:solidFill>
                  <a:schemeClr val="tx1"/>
                </a:solidFill>
              </a:rPr>
              <a:t> = 10.1kHz</a:t>
            </a:r>
          </a:p>
          <a:p>
            <a:pPr algn="ctr"/>
            <a:r>
              <a:rPr lang="en-US" sz="2400" dirty="0" smtClean="0">
                <a:solidFill>
                  <a:schemeClr val="tx1"/>
                </a:solidFill>
              </a:rPr>
              <a:t>Vin = 2.9V</a:t>
            </a:r>
          </a:p>
          <a:p>
            <a:pPr algn="ctr"/>
            <a:r>
              <a:rPr lang="en-US" sz="2400" dirty="0" smtClean="0">
                <a:solidFill>
                  <a:schemeClr val="tx1"/>
                </a:solidFill>
              </a:rPr>
              <a:t>Offset = 0V</a:t>
            </a:r>
            <a:endParaRPr lang="en-US" sz="2400" dirty="0">
              <a:solidFill>
                <a:schemeClr val="tx1"/>
              </a:solidFill>
            </a:endParaRPr>
          </a:p>
        </p:txBody>
      </p:sp>
    </p:spTree>
    <p:extLst>
      <p:ext uri="{BB962C8B-B14F-4D97-AF65-F5344CB8AC3E}">
        <p14:creationId xmlns:p14="http://schemas.microsoft.com/office/powerpoint/2010/main" val="27833597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Zoom in on Alias</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26</a:t>
            </a:fld>
            <a:endParaRPr lang="en-US"/>
          </a:p>
        </p:txBody>
      </p:sp>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066800"/>
            <a:ext cx="8867332" cy="63024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a:stCxn id="8" idx="1"/>
          </p:cNvCxnSpPr>
          <p:nvPr/>
        </p:nvCxnSpPr>
        <p:spPr>
          <a:xfrm flipH="1" flipV="1">
            <a:off x="8591550" y="6162907"/>
            <a:ext cx="781050" cy="27599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9372600" y="6172200"/>
            <a:ext cx="4419600" cy="5334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rPr>
              <a:t>Vpp</a:t>
            </a:r>
            <a:r>
              <a:rPr lang="en-US" sz="2400" dirty="0" smtClean="0">
                <a:solidFill>
                  <a:schemeClr val="tx1"/>
                </a:solidFill>
              </a:rPr>
              <a:t> = 1.502 – 1.490 = 0.012V</a:t>
            </a:r>
            <a:endParaRPr lang="en-US" sz="2400" dirty="0">
              <a:solidFill>
                <a:schemeClr val="tx1"/>
              </a:solidFill>
            </a:endParaRPr>
          </a:p>
        </p:txBody>
      </p:sp>
      <p:graphicFrame>
        <p:nvGraphicFramePr>
          <p:cNvPr id="11" name="Object 10"/>
          <p:cNvGraphicFramePr>
            <a:graphicFrameLocks noChangeAspect="1"/>
          </p:cNvGraphicFramePr>
          <p:nvPr>
            <p:extLst>
              <p:ext uri="{D42A27DB-BD31-4B8C-83A1-F6EECF244321}">
                <p14:modId xmlns:p14="http://schemas.microsoft.com/office/powerpoint/2010/main" val="947608087"/>
              </p:ext>
            </p:extLst>
          </p:nvPr>
        </p:nvGraphicFramePr>
        <p:xfrm>
          <a:off x="9220200" y="1060268"/>
          <a:ext cx="5195369" cy="4822070"/>
        </p:xfrm>
        <a:graphic>
          <a:graphicData uri="http://schemas.openxmlformats.org/presentationml/2006/ole">
            <mc:AlternateContent xmlns:mc="http://schemas.openxmlformats.org/markup-compatibility/2006">
              <mc:Choice xmlns:v="urn:schemas-microsoft-com:vml" Requires="v">
                <p:oleObj spid="_x0000_s18478" name="Visio" r:id="rId5" imgW="3710978" imgH="3444336" progId="Visio.Drawing.15">
                  <p:embed/>
                </p:oleObj>
              </mc:Choice>
              <mc:Fallback>
                <p:oleObj name="Visio" r:id="rId5" imgW="3710978" imgH="3444336" progId="Visio.Drawing.15">
                  <p:embed/>
                  <p:pic>
                    <p:nvPicPr>
                      <p:cNvPr id="0" name=""/>
                      <p:cNvPicPr/>
                      <p:nvPr/>
                    </p:nvPicPr>
                    <p:blipFill>
                      <a:blip r:embed="rId6"/>
                      <a:stretch>
                        <a:fillRect/>
                      </a:stretch>
                    </p:blipFill>
                    <p:spPr>
                      <a:xfrm>
                        <a:off x="9220200" y="1060268"/>
                        <a:ext cx="5195369" cy="4822070"/>
                      </a:xfrm>
                      <a:prstGeom prst="rect">
                        <a:avLst/>
                      </a:prstGeom>
                    </p:spPr>
                  </p:pic>
                </p:oleObj>
              </mc:Fallback>
            </mc:AlternateContent>
          </a:graphicData>
        </a:graphic>
      </p:graphicFrame>
    </p:spTree>
    <p:extLst>
      <p:ext uri="{BB962C8B-B14F-4D97-AF65-F5344CB8AC3E}">
        <p14:creationId xmlns:p14="http://schemas.microsoft.com/office/powerpoint/2010/main" val="25886990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Measured vs Expected Results</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27</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176672639"/>
              </p:ext>
            </p:extLst>
          </p:nvPr>
        </p:nvGraphicFramePr>
        <p:xfrm>
          <a:off x="304800" y="1085478"/>
          <a:ext cx="13990320" cy="5772522"/>
        </p:xfrm>
        <a:graphic>
          <a:graphicData uri="http://schemas.openxmlformats.org/drawingml/2006/table">
            <a:tbl>
              <a:tblPr firstRow="1" bandRow="1">
                <a:tableStyleId>{5C22544A-7EE6-4342-B048-85BDC9FD1C3A}</a:tableStyleId>
              </a:tblPr>
              <a:tblGrid>
                <a:gridCol w="467304"/>
                <a:gridCol w="3647496"/>
                <a:gridCol w="1234440"/>
                <a:gridCol w="1234440"/>
                <a:gridCol w="1234440"/>
                <a:gridCol w="1234440"/>
                <a:gridCol w="1234440"/>
                <a:gridCol w="1234440"/>
                <a:gridCol w="1234440"/>
                <a:gridCol w="1234440"/>
              </a:tblGrid>
              <a:tr h="651882">
                <a:tc gridSpan="10">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2400" b="1" baseline="0" dirty="0" err="1" smtClean="0"/>
                        <a:t>fsamp</a:t>
                      </a:r>
                      <a:r>
                        <a:rPr lang="en-US" sz="2400" b="1" baseline="0" dirty="0" smtClean="0"/>
                        <a:t> = 10kHz</a:t>
                      </a:r>
                    </a:p>
                  </a:txBody>
                  <a:tcPr>
                    <a:solidFill>
                      <a:schemeClr val="accent3"/>
                    </a:solidFill>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sz="2400" b="1" baseline="0" dirty="0" smtClean="0"/>
                    </a:p>
                  </a:txBody>
                  <a:tcPr>
                    <a:solidFill>
                      <a:schemeClr val="accent3"/>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sz="1800" baseline="0" dirty="0" smtClean="0"/>
                    </a:p>
                  </a:txBody>
                  <a:tcPr/>
                </a:tc>
                <a:tc hMerge="1">
                  <a:txBody>
                    <a:bodyPr/>
                    <a:lstStyle/>
                    <a:p>
                      <a:endParaRPr lang="en-US" sz="1800" baseline="0" dirty="0" smtClean="0"/>
                    </a:p>
                  </a:txBody>
                  <a:tcPr/>
                </a:tc>
                <a:tc hMerge="1">
                  <a:txBody>
                    <a:bodyPr/>
                    <a:lstStyle/>
                    <a:p>
                      <a:endParaRPr lang="en-US" sz="1800" baseline="0" dirty="0" smtClean="0"/>
                    </a:p>
                  </a:txBody>
                  <a:tcPr/>
                </a:tc>
                <a:tc hMerge="1">
                  <a:txBody>
                    <a:bodyPr/>
                    <a:lstStyle/>
                    <a:p>
                      <a:endParaRPr lang="en-US" sz="1800" baseline="0" dirty="0" smtClean="0"/>
                    </a:p>
                  </a:txBody>
                  <a:tcPr/>
                </a:tc>
              </a:tr>
              <a:tr h="1218735">
                <a:tc gridSpan="4">
                  <a:txBody>
                    <a:bodyPr/>
                    <a:lstStyle/>
                    <a:p>
                      <a:r>
                        <a:rPr lang="en-US" sz="2400" b="1" dirty="0" smtClean="0">
                          <a:solidFill>
                            <a:schemeClr val="bg1"/>
                          </a:solidFill>
                        </a:rPr>
                        <a:t>Device</a:t>
                      </a:r>
                      <a:endParaRPr lang="en-US" sz="2400" b="1" dirty="0">
                        <a:solidFill>
                          <a:schemeClr val="bg1"/>
                        </a:solidFill>
                      </a:endParaRPr>
                    </a:p>
                  </a:txBody>
                  <a:tcPr>
                    <a:solidFill>
                      <a:srgbClr val="FF0000"/>
                    </a:solidFill>
                  </a:tcPr>
                </a:tc>
                <a:tc hMerge="1">
                  <a:txBody>
                    <a:bodyPr/>
                    <a:lstStyle/>
                    <a:p>
                      <a:endParaRPr lang="en-US" sz="2400" b="1" dirty="0">
                        <a:solidFill>
                          <a:schemeClr val="bg1"/>
                        </a:solidFill>
                      </a:endParaRPr>
                    </a:p>
                  </a:txBody>
                  <a:tcPr>
                    <a:solidFill>
                      <a:srgbClr val="FF0000"/>
                    </a:solidFill>
                  </a:tcPr>
                </a:tc>
                <a:tc hMerge="1">
                  <a:txBody>
                    <a:bodyPr/>
                    <a:lstStyle/>
                    <a:p>
                      <a:endParaRPr lang="en-US" sz="2400" b="1" dirty="0">
                        <a:solidFill>
                          <a:schemeClr val="bg1"/>
                        </a:solidFill>
                      </a:endParaRPr>
                    </a:p>
                  </a:txBody>
                  <a:tcPr>
                    <a:solidFill>
                      <a:srgbClr val="FF0000"/>
                    </a:solidFill>
                  </a:tcPr>
                </a:tc>
                <a:tc hMerge="1">
                  <a:txBody>
                    <a:bodyPr/>
                    <a:lstStyle/>
                    <a:p>
                      <a:endParaRPr lang="en-US" sz="2400" b="1" dirty="0">
                        <a:solidFill>
                          <a:schemeClr val="bg1"/>
                        </a:solidFill>
                      </a:endParaRPr>
                    </a:p>
                  </a:txBody>
                  <a:tcPr>
                    <a:solidFill>
                      <a:srgbClr val="FF0000"/>
                    </a:solidFill>
                  </a:tcPr>
                </a:tc>
                <a:tc gridSpan="2">
                  <a:txBody>
                    <a:bodyPr/>
                    <a:lstStyle/>
                    <a:p>
                      <a:r>
                        <a:rPr lang="en-US" sz="2400" b="1" dirty="0" smtClean="0">
                          <a:solidFill>
                            <a:schemeClr val="bg1"/>
                          </a:solidFill>
                        </a:rPr>
                        <a:t>Expected</a:t>
                      </a:r>
                      <a:endParaRPr lang="en-US" sz="2400" b="1" dirty="0">
                        <a:solidFill>
                          <a:schemeClr val="bg1"/>
                        </a:solidFill>
                      </a:endParaRPr>
                    </a:p>
                  </a:txBody>
                  <a:tcPr>
                    <a:solidFill>
                      <a:srgbClr val="FF0000"/>
                    </a:solidFill>
                  </a:tcPr>
                </a:tc>
                <a:tc hMerge="1">
                  <a:txBody>
                    <a:bodyPr/>
                    <a:lstStyle/>
                    <a:p>
                      <a:endParaRPr lang="en-US" sz="2400" b="1" dirty="0">
                        <a:solidFill>
                          <a:schemeClr val="bg1"/>
                        </a:solidFill>
                      </a:endParaRPr>
                    </a:p>
                  </a:txBody>
                  <a:tcPr>
                    <a:solidFill>
                      <a:srgbClr val="FF0000"/>
                    </a:solidFill>
                  </a:tcPr>
                </a:tc>
                <a:tc gridSpan="2">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2400" b="1" baseline="0" dirty="0" smtClean="0">
                          <a:solidFill>
                            <a:schemeClr val="bg1"/>
                          </a:solidFill>
                        </a:rPr>
                        <a:t>Example Measurements</a:t>
                      </a:r>
                      <a:endParaRPr lang="en-US" sz="2400" b="1" dirty="0" smtClean="0">
                        <a:solidFill>
                          <a:schemeClr val="bg1"/>
                        </a:solidFill>
                      </a:endParaRPr>
                    </a:p>
                    <a:p>
                      <a:endParaRPr lang="en-US" sz="2400" b="1" dirty="0">
                        <a:solidFill>
                          <a:schemeClr val="bg1"/>
                        </a:solidFill>
                      </a:endParaRPr>
                    </a:p>
                  </a:txBody>
                  <a:tcPr>
                    <a:solidFill>
                      <a:schemeClr val="accent4">
                        <a:lumMod val="60000"/>
                        <a:lumOff val="40000"/>
                      </a:schemeClr>
                    </a:solidFill>
                  </a:tcPr>
                </a:tc>
                <a:tc hMerge="1">
                  <a:txBody>
                    <a:bodyPr/>
                    <a:lstStyle/>
                    <a:p>
                      <a:endParaRPr lang="en-US" sz="1800" b="1" dirty="0">
                        <a:solidFill>
                          <a:schemeClr val="bg1"/>
                        </a:solidFill>
                      </a:endParaRPr>
                    </a:p>
                  </a:txBody>
                  <a:tcPr>
                    <a:solidFill>
                      <a:srgbClr val="FF0000"/>
                    </a:solidFill>
                  </a:tcPr>
                </a:tc>
                <a:tc gridSpan="2">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2400" b="1" baseline="0" dirty="0" smtClean="0">
                          <a:solidFill>
                            <a:schemeClr val="bg1"/>
                          </a:solidFill>
                        </a:rPr>
                        <a:t>Your Measurements</a:t>
                      </a:r>
                      <a:endParaRPr lang="en-US" sz="2400" b="1" dirty="0" smtClean="0">
                        <a:solidFill>
                          <a:schemeClr val="bg1"/>
                        </a:solidFill>
                      </a:endParaRPr>
                    </a:p>
                    <a:p>
                      <a:endParaRPr lang="en-US" sz="2400" b="1" dirty="0" smtClean="0">
                        <a:solidFill>
                          <a:schemeClr val="bg1"/>
                        </a:solidFill>
                      </a:endParaRPr>
                    </a:p>
                    <a:p>
                      <a:endParaRPr lang="en-US" sz="2400" b="1" dirty="0">
                        <a:solidFill>
                          <a:schemeClr val="bg1"/>
                        </a:solidFill>
                      </a:endParaRPr>
                    </a:p>
                  </a:txBody>
                  <a:tcPr>
                    <a:solidFill>
                      <a:srgbClr val="FF0000"/>
                    </a:solidFill>
                  </a:tcPr>
                </a:tc>
                <a:tc hMerge="1">
                  <a:txBody>
                    <a:bodyPr/>
                    <a:lstStyle/>
                    <a:p>
                      <a:endParaRPr lang="en-US" sz="1800" b="1" dirty="0">
                        <a:solidFill>
                          <a:schemeClr val="bg1"/>
                        </a:solidFill>
                      </a:endParaRPr>
                    </a:p>
                  </a:txBody>
                  <a:tcPr>
                    <a:solidFill>
                      <a:srgbClr val="FF0000"/>
                    </a:solidFill>
                  </a:tcPr>
                </a:tc>
              </a:tr>
              <a:tr h="651882">
                <a:tc>
                  <a:txBody>
                    <a:bodyPr/>
                    <a:lstStyle/>
                    <a:p>
                      <a:pPr algn="ctr"/>
                      <a:endParaRPr lang="en-US" sz="2400" dirty="0"/>
                    </a:p>
                  </a:txBody>
                  <a:tcPr/>
                </a:tc>
                <a:tc>
                  <a:txBody>
                    <a:bodyPr/>
                    <a:lstStyle/>
                    <a:p>
                      <a:pPr algn="ctr"/>
                      <a:r>
                        <a:rPr lang="en-US" sz="2400" dirty="0" smtClean="0"/>
                        <a:t>Device</a:t>
                      </a:r>
                      <a:endParaRPr lang="en-US" sz="2400" dirty="0"/>
                    </a:p>
                  </a:txBody>
                  <a:tcPr/>
                </a:tc>
                <a:tc>
                  <a:txBody>
                    <a:bodyPr/>
                    <a:lstStyle/>
                    <a:p>
                      <a:pPr algn="ctr"/>
                      <a:r>
                        <a:rPr lang="en-US" sz="2400" dirty="0" smtClean="0"/>
                        <a:t>f</a:t>
                      </a:r>
                      <a:r>
                        <a:rPr lang="en-US" sz="2400" baseline="-25000" dirty="0" smtClean="0"/>
                        <a:t>in</a:t>
                      </a:r>
                    </a:p>
                    <a:p>
                      <a:pPr algn="ctr"/>
                      <a:r>
                        <a:rPr lang="en-US" sz="2400" dirty="0" smtClean="0"/>
                        <a:t>(kHz)</a:t>
                      </a:r>
                      <a:endParaRPr lang="en-US" sz="2400" dirty="0"/>
                    </a:p>
                  </a:txBody>
                  <a:tcPr/>
                </a:tc>
                <a:tc>
                  <a:txBody>
                    <a:bodyPr/>
                    <a:lstStyle/>
                    <a:p>
                      <a:pPr algn="ctr"/>
                      <a:r>
                        <a:rPr lang="en-US" sz="2400" dirty="0" smtClean="0"/>
                        <a:t>V</a:t>
                      </a:r>
                      <a:r>
                        <a:rPr lang="en-US" sz="2400" baseline="-25000" dirty="0" smtClean="0"/>
                        <a:t>in</a:t>
                      </a:r>
                    </a:p>
                    <a:p>
                      <a:pPr algn="ctr"/>
                      <a:r>
                        <a:rPr lang="en-US" sz="2400" dirty="0" smtClean="0"/>
                        <a:t>(V)</a:t>
                      </a:r>
                      <a:endParaRPr lang="en-US" sz="2400" dirty="0"/>
                    </a:p>
                  </a:txBody>
                  <a:tcPr/>
                </a:tc>
                <a:tc>
                  <a:txBody>
                    <a:bodyPr/>
                    <a:lstStyle/>
                    <a:p>
                      <a:pPr algn="ctr"/>
                      <a:r>
                        <a:rPr lang="en-US" sz="2400" dirty="0" err="1" smtClean="0"/>
                        <a:t>f</a:t>
                      </a:r>
                      <a:r>
                        <a:rPr lang="en-US" sz="2400" baseline="-25000" dirty="0" err="1" smtClean="0"/>
                        <a:t>meas</a:t>
                      </a:r>
                      <a:endParaRPr lang="en-US" sz="2400" baseline="-25000" dirty="0" smtClean="0"/>
                    </a:p>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(kHz)</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err="1" smtClean="0"/>
                        <a:t>V</a:t>
                      </a:r>
                      <a:r>
                        <a:rPr lang="en-US" sz="2400" baseline="-25000" dirty="0" err="1" smtClean="0"/>
                        <a:t>adc</a:t>
                      </a:r>
                      <a:r>
                        <a:rPr lang="en-US" sz="2400" dirty="0" smtClean="0"/>
                        <a:t> (</a:t>
                      </a:r>
                      <a:r>
                        <a:rPr lang="en-US" sz="2400" dirty="0" err="1" smtClean="0"/>
                        <a:t>Vpp</a:t>
                      </a:r>
                      <a:r>
                        <a:rPr lang="en-US" sz="2400" dirty="0" smtClean="0"/>
                        <a:t>)</a:t>
                      </a:r>
                    </a:p>
                  </a:txBody>
                  <a:tcPr/>
                </a:tc>
                <a:tc>
                  <a:txBody>
                    <a:bodyPr/>
                    <a:lstStyle/>
                    <a:p>
                      <a:pPr algn="ctr"/>
                      <a:r>
                        <a:rPr lang="en-US" sz="2400" dirty="0" err="1" smtClean="0"/>
                        <a:t>f</a:t>
                      </a:r>
                      <a:r>
                        <a:rPr lang="en-US" sz="2400" baseline="-25000" dirty="0" err="1" smtClean="0"/>
                        <a:t>meas</a:t>
                      </a:r>
                      <a:endParaRPr lang="en-US" sz="2400" baseline="-25000" dirty="0" smtClean="0"/>
                    </a:p>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(kHz)</a:t>
                      </a:r>
                    </a:p>
                  </a:txBody>
                  <a:tcPr>
                    <a:solidFill>
                      <a:schemeClr val="accent4">
                        <a:lumMod val="20000"/>
                        <a:lumOff val="80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err="1" smtClean="0"/>
                        <a:t>V</a:t>
                      </a:r>
                      <a:r>
                        <a:rPr lang="en-US" sz="2400" baseline="-25000" dirty="0" err="1" smtClean="0"/>
                        <a:t>adc</a:t>
                      </a:r>
                      <a:r>
                        <a:rPr lang="en-US" sz="2400" dirty="0" smtClean="0"/>
                        <a:t> (</a:t>
                      </a:r>
                      <a:r>
                        <a:rPr lang="en-US" sz="2400" dirty="0" err="1" smtClean="0"/>
                        <a:t>Vpp</a:t>
                      </a:r>
                      <a:r>
                        <a:rPr lang="en-US" sz="2400" dirty="0" smtClean="0"/>
                        <a:t>)</a:t>
                      </a:r>
                    </a:p>
                  </a:txBody>
                  <a:tcPr>
                    <a:solidFill>
                      <a:schemeClr val="accent4">
                        <a:lumMod val="20000"/>
                        <a:lumOff val="80000"/>
                      </a:schemeClr>
                    </a:solidFill>
                  </a:tcPr>
                </a:tc>
                <a:tc>
                  <a:txBody>
                    <a:bodyPr/>
                    <a:lstStyle/>
                    <a:p>
                      <a:pPr algn="ctr"/>
                      <a:r>
                        <a:rPr lang="en-US" sz="2400" dirty="0" err="1" smtClean="0"/>
                        <a:t>f</a:t>
                      </a:r>
                      <a:r>
                        <a:rPr lang="en-US" sz="2400" baseline="-25000" dirty="0" err="1" smtClean="0"/>
                        <a:t>meas</a:t>
                      </a:r>
                      <a:endParaRPr lang="en-US" sz="2400" baseline="-25000" dirty="0" smtClean="0"/>
                    </a:p>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(kHz)</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err="1" smtClean="0"/>
                        <a:t>V</a:t>
                      </a:r>
                      <a:r>
                        <a:rPr lang="en-US" sz="2400" baseline="-25000" dirty="0" err="1" smtClean="0"/>
                        <a:t>adc</a:t>
                      </a:r>
                      <a:r>
                        <a:rPr lang="en-US" sz="2400" dirty="0" smtClean="0"/>
                        <a:t> (</a:t>
                      </a:r>
                      <a:r>
                        <a:rPr lang="en-US" sz="2400" dirty="0" err="1" smtClean="0"/>
                        <a:t>Vpp</a:t>
                      </a:r>
                      <a:r>
                        <a:rPr lang="en-US" sz="2400" dirty="0" smtClean="0"/>
                        <a:t>)</a:t>
                      </a:r>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OPA320 Good</a:t>
                      </a:r>
                      <a:r>
                        <a:rPr lang="en-US" sz="2400" baseline="0" dirty="0" smtClean="0"/>
                        <a:t> filter2</a:t>
                      </a: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0.1</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2.9</a:t>
                      </a:r>
                    </a:p>
                  </a:txBody>
                  <a:tcPr/>
                </a:tc>
                <a:tc>
                  <a:txBody>
                    <a:bodyPr/>
                    <a:lstStyle/>
                    <a:p>
                      <a:pPr algn="ctr"/>
                      <a:r>
                        <a:rPr lang="en-US" sz="2400" dirty="0" smtClean="0"/>
                        <a:t>0.1</a:t>
                      </a:r>
                      <a:endParaRPr lang="en-US" sz="2400" dirty="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2.9</a:t>
                      </a:r>
                    </a:p>
                  </a:txBody>
                  <a:tcPr/>
                </a:tc>
                <a:tc>
                  <a:txBody>
                    <a:bodyPr/>
                    <a:lstStyle/>
                    <a:p>
                      <a:pPr algn="ctr"/>
                      <a:r>
                        <a:rPr lang="en-US" sz="2400" dirty="0" smtClean="0"/>
                        <a:t>0.1</a:t>
                      </a:r>
                      <a:endParaRPr lang="en-US" sz="2400" dirty="0"/>
                    </a:p>
                  </a:txBody>
                  <a:tcPr>
                    <a:solidFill>
                      <a:schemeClr val="accent4">
                        <a:lumMod val="40000"/>
                        <a:lumOff val="60000"/>
                      </a:schemeClr>
                    </a:solidFill>
                  </a:tcPr>
                </a:tc>
                <a:tc>
                  <a:txBody>
                    <a:bodyPr/>
                    <a:lstStyle/>
                    <a:p>
                      <a:pPr algn="ctr"/>
                      <a:r>
                        <a:rPr lang="en-US" sz="2400" dirty="0" smtClean="0">
                          <a:solidFill>
                            <a:schemeClr val="tx1"/>
                          </a:solidFill>
                        </a:rPr>
                        <a:t>2.748</a:t>
                      </a:r>
                      <a:endParaRPr lang="en-US" sz="2400" dirty="0"/>
                    </a:p>
                  </a:txBody>
                  <a:tcPr>
                    <a:solidFill>
                      <a:schemeClr val="accent4">
                        <a:lumMod val="40000"/>
                        <a:lumOff val="60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OPA320 Good</a:t>
                      </a:r>
                      <a:r>
                        <a:rPr lang="en-US" sz="2400" baseline="0" dirty="0" smtClean="0"/>
                        <a:t> filter2</a:t>
                      </a: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10.1</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2.9</a:t>
                      </a:r>
                    </a:p>
                  </a:txBody>
                  <a:tcPr/>
                </a:tc>
                <a:tc>
                  <a:txBody>
                    <a:bodyPr/>
                    <a:lstStyle/>
                    <a:p>
                      <a:pPr algn="ctr"/>
                      <a:r>
                        <a:rPr lang="en-US" sz="2400" dirty="0" smtClean="0"/>
                        <a:t>0.1</a:t>
                      </a:r>
                      <a:endParaRPr lang="en-US" sz="2400" dirty="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2.9</a:t>
                      </a:r>
                    </a:p>
                  </a:txBody>
                  <a:tcPr/>
                </a:tc>
                <a:tc>
                  <a:txBody>
                    <a:bodyPr/>
                    <a:lstStyle/>
                    <a:p>
                      <a:pPr algn="ctr"/>
                      <a:r>
                        <a:rPr lang="en-US" sz="2400" dirty="0" smtClean="0"/>
                        <a:t>0.1</a:t>
                      </a:r>
                      <a:endParaRPr lang="en-US" sz="2400" dirty="0"/>
                    </a:p>
                  </a:txBody>
                  <a:tcPr>
                    <a:solidFill>
                      <a:schemeClr val="bg1">
                        <a:lumMod val="85000"/>
                      </a:schemeClr>
                    </a:solidFill>
                  </a:tcPr>
                </a:tc>
                <a:tc>
                  <a:txBody>
                    <a:bodyPr/>
                    <a:lstStyle/>
                    <a:p>
                      <a:pPr algn="ctr"/>
                      <a:r>
                        <a:rPr lang="en-US" sz="2400" dirty="0" smtClean="0">
                          <a:solidFill>
                            <a:schemeClr val="tx1"/>
                          </a:solidFill>
                        </a:rPr>
                        <a:t>2.729</a:t>
                      </a:r>
                      <a:endParaRPr lang="en-US" sz="2400" dirty="0"/>
                    </a:p>
                  </a:txBody>
                  <a:tcPr>
                    <a:solidFill>
                      <a:schemeClr val="bg1">
                        <a:lumMod val="85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3</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Sallen-Key</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0.1</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2.9</a:t>
                      </a:r>
                    </a:p>
                  </a:txBody>
                  <a:tcPr/>
                </a:tc>
                <a:tc>
                  <a:txBody>
                    <a:bodyPr/>
                    <a:lstStyle/>
                    <a:p>
                      <a:pPr algn="ctr"/>
                      <a:r>
                        <a:rPr lang="en-US" sz="2400" dirty="0" smtClean="0"/>
                        <a:t>0.1</a:t>
                      </a:r>
                      <a:endParaRPr lang="en-US" sz="2400" dirty="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2.9</a:t>
                      </a:r>
                    </a:p>
                  </a:txBody>
                  <a:tcPr/>
                </a:tc>
                <a:tc>
                  <a:txBody>
                    <a:bodyPr/>
                    <a:lstStyle/>
                    <a:p>
                      <a:pPr algn="ctr"/>
                      <a:r>
                        <a:rPr lang="en-US" sz="2400" dirty="0" smtClean="0"/>
                        <a:t>0.1</a:t>
                      </a:r>
                      <a:endParaRPr lang="en-US" sz="2400" dirty="0"/>
                    </a:p>
                  </a:txBody>
                  <a:tcPr>
                    <a:solidFill>
                      <a:schemeClr val="accent4">
                        <a:lumMod val="40000"/>
                        <a:lumOff val="60000"/>
                      </a:schemeClr>
                    </a:solidFill>
                  </a:tcPr>
                </a:tc>
                <a:tc>
                  <a:txBody>
                    <a:bodyPr/>
                    <a:lstStyle/>
                    <a:p>
                      <a:pPr algn="ctr"/>
                      <a:r>
                        <a:rPr lang="en-US" sz="2400" dirty="0" smtClean="0"/>
                        <a:t>2.711</a:t>
                      </a:r>
                      <a:endParaRPr lang="en-US" sz="2400" dirty="0"/>
                    </a:p>
                  </a:txBody>
                  <a:tcPr>
                    <a:solidFill>
                      <a:schemeClr val="accent4">
                        <a:lumMod val="40000"/>
                        <a:lumOff val="60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4</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Sallen-Key</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10.1</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2.9</a:t>
                      </a:r>
                    </a:p>
                  </a:txBody>
                  <a:tcPr/>
                </a:tc>
                <a:tc>
                  <a:txBody>
                    <a:bodyPr/>
                    <a:lstStyle/>
                    <a:p>
                      <a:pPr algn="ctr"/>
                      <a:r>
                        <a:rPr lang="en-US" sz="2400" dirty="0" smtClean="0"/>
                        <a:t>0.1</a:t>
                      </a:r>
                      <a:endParaRPr lang="en-US" sz="2400" dirty="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11.6m</a:t>
                      </a:r>
                      <a:endParaRPr lang="en-US" sz="2400" dirty="0" smtClean="0"/>
                    </a:p>
                  </a:txBody>
                  <a:tcPr/>
                </a:tc>
                <a:tc>
                  <a:txBody>
                    <a:bodyPr/>
                    <a:lstStyle/>
                    <a:p>
                      <a:pPr algn="ctr"/>
                      <a:r>
                        <a:rPr lang="en-US" sz="2400" dirty="0" smtClean="0"/>
                        <a:t>0.1</a:t>
                      </a:r>
                      <a:endParaRPr lang="en-US" sz="2400" dirty="0"/>
                    </a:p>
                  </a:txBody>
                  <a:tcPr>
                    <a:solidFill>
                      <a:schemeClr val="accent4">
                        <a:lumMod val="20000"/>
                        <a:lumOff val="80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12m</a:t>
                      </a:r>
                    </a:p>
                  </a:txBody>
                  <a:tcPr>
                    <a:solidFill>
                      <a:schemeClr val="accent4">
                        <a:lumMod val="20000"/>
                        <a:lumOff val="80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5</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Sallen-Key (test design)</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5.1</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0.02</a:t>
                      </a:r>
                    </a:p>
                  </a:txBody>
                  <a:tcPr/>
                </a:tc>
                <a:tc>
                  <a:txBody>
                    <a:bodyPr/>
                    <a:lstStyle/>
                    <a:p>
                      <a:pPr algn="ctr"/>
                      <a:r>
                        <a:rPr lang="en-US" sz="2400" dirty="0" smtClean="0"/>
                        <a:t>4.9</a:t>
                      </a:r>
                      <a:endParaRPr lang="en-US" sz="2400" dirty="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0.0</a:t>
                      </a:r>
                    </a:p>
                  </a:txBody>
                  <a:tcPr/>
                </a:tc>
                <a:tc>
                  <a:txBody>
                    <a:bodyPr/>
                    <a:lstStyle/>
                    <a:p>
                      <a:pPr algn="ctr"/>
                      <a:endParaRPr lang="en-US" sz="2400" dirty="0"/>
                    </a:p>
                  </a:txBody>
                  <a:tcPr>
                    <a:solidFill>
                      <a:schemeClr val="accent4">
                        <a:lumMod val="20000"/>
                        <a:lumOff val="80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endParaRPr lang="en-US" sz="2400" dirty="0" smtClean="0"/>
                    </a:p>
                  </a:txBody>
                  <a:tcPr>
                    <a:solidFill>
                      <a:schemeClr val="accent4">
                        <a:lumMod val="20000"/>
                        <a:lumOff val="80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6</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Sallen-Key (test</a:t>
                      </a:r>
                      <a:r>
                        <a:rPr lang="en-US" sz="2400" baseline="0" dirty="0" smtClean="0"/>
                        <a:t> design)</a:t>
                      </a: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5.1</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2.9</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4.9</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44.4m</a:t>
                      </a:r>
                    </a:p>
                  </a:txBody>
                  <a:tcPr/>
                </a:tc>
                <a:tc>
                  <a:txBody>
                    <a:bodyPr/>
                    <a:lstStyle/>
                    <a:p>
                      <a:pPr algn="ctr"/>
                      <a:endParaRPr lang="en-US" sz="2400" dirty="0"/>
                    </a:p>
                  </a:txBody>
                  <a:tcPr>
                    <a:solidFill>
                      <a:schemeClr val="accent4">
                        <a:lumMod val="20000"/>
                        <a:lumOff val="80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endParaRPr lang="en-US" sz="2400" dirty="0" smtClean="0"/>
                    </a:p>
                  </a:txBody>
                  <a:tcPr>
                    <a:solidFill>
                      <a:schemeClr val="accent4">
                        <a:lumMod val="20000"/>
                        <a:lumOff val="80000"/>
                      </a:schemeClr>
                    </a:solidFill>
                  </a:tcPr>
                </a:tc>
                <a:tc>
                  <a:txBody>
                    <a:bodyPr/>
                    <a:lstStyle/>
                    <a:p>
                      <a:pPr algn="ctr"/>
                      <a:endParaRPr lang="en-US" sz="2400" dirty="0"/>
                    </a:p>
                  </a:txBody>
                  <a:tcPr/>
                </a:tc>
                <a:tc>
                  <a:txBody>
                    <a:bodyPr/>
                    <a:lstStyle/>
                    <a:p>
                      <a:pPr algn="ctr"/>
                      <a:endParaRPr lang="en-US" sz="2400" dirty="0"/>
                    </a:p>
                  </a:txBody>
                  <a:tcPr/>
                </a:tc>
              </a:tr>
            </a:tbl>
          </a:graphicData>
        </a:graphic>
      </p:graphicFrame>
      <p:sp>
        <p:nvSpPr>
          <p:cNvPr id="11" name="Rounded Rectangle 10"/>
          <p:cNvSpPr/>
          <p:nvPr/>
        </p:nvSpPr>
        <p:spPr>
          <a:xfrm>
            <a:off x="8839200" y="228600"/>
            <a:ext cx="5181600" cy="12192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Your results should show the same trend as the expected result but the specific values will differ.</a:t>
            </a:r>
            <a:endParaRPr lang="en-US" sz="2400" dirty="0">
              <a:solidFill>
                <a:schemeClr val="tx1"/>
              </a:solidFill>
            </a:endParaRPr>
          </a:p>
        </p:txBody>
      </p:sp>
    </p:spTree>
    <p:extLst>
      <p:ext uri="{BB962C8B-B14F-4D97-AF65-F5344CB8AC3E}">
        <p14:creationId xmlns:p14="http://schemas.microsoft.com/office/powerpoint/2010/main" val="7978405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840" y="171461"/>
            <a:ext cx="14030960" cy="977266"/>
          </a:xfrm>
        </p:spPr>
        <p:txBody>
          <a:bodyPr/>
          <a:lstStyle/>
          <a:p>
            <a:r>
              <a:rPr lang="en-US" dirty="0"/>
              <a:t>Check Antialiasing Filter Near Nyquist (Vin = </a:t>
            </a:r>
            <a:r>
              <a:rPr lang="en-US" dirty="0" smtClean="0"/>
              <a:t>20mV)</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28</a:t>
            </a:fld>
            <a:endParaRPr lang="en-US"/>
          </a:p>
        </p:txBody>
      </p:sp>
      <p:pic>
        <p:nvPicPr>
          <p:cNvPr id="184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066801"/>
            <a:ext cx="7183177" cy="5105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15200" y="1066800"/>
            <a:ext cx="7183178" cy="5105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3" name="Object 2"/>
          <p:cNvGraphicFramePr>
            <a:graphicFrameLocks noChangeAspect="1"/>
          </p:cNvGraphicFramePr>
          <p:nvPr>
            <p:extLst>
              <p:ext uri="{D42A27DB-BD31-4B8C-83A1-F6EECF244321}">
                <p14:modId xmlns:p14="http://schemas.microsoft.com/office/powerpoint/2010/main" val="1127389018"/>
              </p:ext>
            </p:extLst>
          </p:nvPr>
        </p:nvGraphicFramePr>
        <p:xfrm>
          <a:off x="5562600" y="6141719"/>
          <a:ext cx="4046234" cy="1524000"/>
        </p:xfrm>
        <a:graphic>
          <a:graphicData uri="http://schemas.openxmlformats.org/presentationml/2006/ole">
            <mc:AlternateContent xmlns:mc="http://schemas.openxmlformats.org/markup-compatibility/2006">
              <mc:Choice xmlns:v="urn:schemas-microsoft-com:vml" Requires="v">
                <p:oleObj spid="_x0000_s20517" name="Visio" r:id="rId6" imgW="2651841" imgH="998136" progId="Visio.Drawing.15">
                  <p:embed/>
                </p:oleObj>
              </mc:Choice>
              <mc:Fallback>
                <p:oleObj name="Visio" r:id="rId6" imgW="2651841" imgH="998136" progId="Visio.Drawing.15">
                  <p:embed/>
                  <p:pic>
                    <p:nvPicPr>
                      <p:cNvPr id="0" name=""/>
                      <p:cNvPicPr/>
                      <p:nvPr/>
                    </p:nvPicPr>
                    <p:blipFill>
                      <a:blip r:embed="rId7"/>
                      <a:stretch>
                        <a:fillRect/>
                      </a:stretch>
                    </p:blipFill>
                    <p:spPr>
                      <a:xfrm>
                        <a:off x="5562600" y="6141719"/>
                        <a:ext cx="4046234" cy="1524000"/>
                      </a:xfrm>
                      <a:prstGeom prst="rect">
                        <a:avLst/>
                      </a:prstGeom>
                    </p:spPr>
                  </p:pic>
                </p:oleObj>
              </mc:Fallback>
            </mc:AlternateContent>
          </a:graphicData>
        </a:graphic>
      </p:graphicFrame>
      <p:cxnSp>
        <p:nvCxnSpPr>
          <p:cNvPr id="7" name="Straight Arrow Connector 6"/>
          <p:cNvCxnSpPr/>
          <p:nvPr/>
        </p:nvCxnSpPr>
        <p:spPr>
          <a:xfrm flipV="1">
            <a:off x="13487400" y="5486398"/>
            <a:ext cx="114300" cy="1066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9753600" y="6476999"/>
            <a:ext cx="4419600" cy="5334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rPr>
              <a:t>Vpp</a:t>
            </a:r>
            <a:r>
              <a:rPr lang="en-US" sz="2400" dirty="0" smtClean="0">
                <a:solidFill>
                  <a:schemeClr val="tx1"/>
                </a:solidFill>
              </a:rPr>
              <a:t> = 1.495 – 1.493 = 2mV</a:t>
            </a:r>
            <a:endParaRPr lang="en-US" sz="2400" dirty="0">
              <a:solidFill>
                <a:schemeClr val="tx1"/>
              </a:solidFill>
            </a:endParaRPr>
          </a:p>
        </p:txBody>
      </p:sp>
      <p:cxnSp>
        <p:nvCxnSpPr>
          <p:cNvPr id="9" name="Straight Arrow Connector 8"/>
          <p:cNvCxnSpPr/>
          <p:nvPr/>
        </p:nvCxnSpPr>
        <p:spPr>
          <a:xfrm flipV="1">
            <a:off x="3799810" y="4858912"/>
            <a:ext cx="1762790" cy="134376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2514600" y="6172200"/>
            <a:ext cx="2570421" cy="1191368"/>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rPr>
              <a:t>f</a:t>
            </a:r>
            <a:r>
              <a:rPr lang="en-US" sz="2400" baseline="-25000" dirty="0" err="1">
                <a:solidFill>
                  <a:schemeClr val="tx1"/>
                </a:solidFill>
              </a:rPr>
              <a:t>input</a:t>
            </a:r>
            <a:r>
              <a:rPr lang="en-US" sz="2400" dirty="0" smtClean="0">
                <a:solidFill>
                  <a:schemeClr val="tx1"/>
                </a:solidFill>
              </a:rPr>
              <a:t> = 5.1kHz</a:t>
            </a:r>
          </a:p>
          <a:p>
            <a:pPr algn="ctr"/>
            <a:r>
              <a:rPr lang="en-US" sz="2400" dirty="0" smtClean="0">
                <a:solidFill>
                  <a:schemeClr val="tx1"/>
                </a:solidFill>
              </a:rPr>
              <a:t>Vin = 0.02V</a:t>
            </a:r>
          </a:p>
          <a:p>
            <a:pPr algn="ctr"/>
            <a:r>
              <a:rPr lang="en-US" sz="2400" dirty="0" smtClean="0">
                <a:solidFill>
                  <a:schemeClr val="tx1"/>
                </a:solidFill>
              </a:rPr>
              <a:t>Offset = 0V</a:t>
            </a:r>
            <a:endParaRPr lang="en-US" sz="2400" dirty="0">
              <a:solidFill>
                <a:schemeClr val="tx1"/>
              </a:solidFill>
            </a:endParaRPr>
          </a:p>
        </p:txBody>
      </p:sp>
    </p:spTree>
    <p:extLst>
      <p:ext uri="{BB962C8B-B14F-4D97-AF65-F5344CB8AC3E}">
        <p14:creationId xmlns:p14="http://schemas.microsoft.com/office/powerpoint/2010/main" val="1787401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 Antialiasing Filter Near Nyquist (Vin = 2.9V)</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29</a:t>
            </a:fld>
            <a:endParaRPr lang="en-US"/>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1" y="1219200"/>
            <a:ext cx="6903719" cy="4906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1865" y="1203959"/>
            <a:ext cx="6925161" cy="49220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Arrow Connector 5"/>
          <p:cNvCxnSpPr/>
          <p:nvPr/>
        </p:nvCxnSpPr>
        <p:spPr>
          <a:xfrm flipV="1">
            <a:off x="13487400" y="5410199"/>
            <a:ext cx="114300" cy="1066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7" name="Rounded Rectangle 6"/>
          <p:cNvSpPr/>
          <p:nvPr/>
        </p:nvSpPr>
        <p:spPr>
          <a:xfrm>
            <a:off x="9753600" y="6400800"/>
            <a:ext cx="4419600" cy="5334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rPr>
              <a:t>Vpp</a:t>
            </a:r>
            <a:r>
              <a:rPr lang="en-US" sz="2400" dirty="0" smtClean="0">
                <a:solidFill>
                  <a:schemeClr val="tx1"/>
                </a:solidFill>
              </a:rPr>
              <a:t> = 1.517 – 1.472 = 0.045V</a:t>
            </a:r>
            <a:endParaRPr lang="en-US" sz="2400" dirty="0">
              <a:solidFill>
                <a:schemeClr val="tx1"/>
              </a:solidFill>
            </a:endParaRPr>
          </a:p>
        </p:txBody>
      </p:sp>
      <p:pic>
        <p:nvPicPr>
          <p:cNvPr id="1945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3999" y="6140262"/>
            <a:ext cx="4205895" cy="1555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 name="Straight Arrow Connector 8"/>
          <p:cNvCxnSpPr/>
          <p:nvPr/>
        </p:nvCxnSpPr>
        <p:spPr>
          <a:xfrm flipV="1">
            <a:off x="3799810" y="4858912"/>
            <a:ext cx="1762790" cy="134376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2514600" y="6172200"/>
            <a:ext cx="2570421" cy="1191368"/>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rPr>
              <a:t>f</a:t>
            </a:r>
            <a:r>
              <a:rPr lang="en-US" sz="2400" baseline="-25000" dirty="0" err="1">
                <a:solidFill>
                  <a:schemeClr val="tx1"/>
                </a:solidFill>
              </a:rPr>
              <a:t>input</a:t>
            </a:r>
            <a:r>
              <a:rPr lang="en-US" sz="2400" dirty="0" smtClean="0">
                <a:solidFill>
                  <a:schemeClr val="tx1"/>
                </a:solidFill>
              </a:rPr>
              <a:t> = 5.1kHz</a:t>
            </a:r>
          </a:p>
          <a:p>
            <a:pPr algn="ctr"/>
            <a:r>
              <a:rPr lang="en-US" sz="2400" dirty="0" smtClean="0">
                <a:solidFill>
                  <a:schemeClr val="tx1"/>
                </a:solidFill>
              </a:rPr>
              <a:t>Vin = 2.9V</a:t>
            </a:r>
          </a:p>
          <a:p>
            <a:pPr algn="ctr"/>
            <a:r>
              <a:rPr lang="en-US" sz="2400" dirty="0" smtClean="0">
                <a:solidFill>
                  <a:schemeClr val="tx1"/>
                </a:solidFill>
              </a:rPr>
              <a:t>Offset = 0V</a:t>
            </a:r>
            <a:endParaRPr lang="en-US" sz="2400" dirty="0">
              <a:solidFill>
                <a:schemeClr val="tx1"/>
              </a:solidFill>
            </a:endParaRPr>
          </a:p>
        </p:txBody>
      </p:sp>
    </p:spTree>
    <p:extLst>
      <p:ext uri="{BB962C8B-B14F-4D97-AF65-F5344CB8AC3E}">
        <p14:creationId xmlns:p14="http://schemas.microsoft.com/office/powerpoint/2010/main" val="26356559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1181877369"/>
              </p:ext>
            </p:extLst>
          </p:nvPr>
        </p:nvGraphicFramePr>
        <p:xfrm>
          <a:off x="548481" y="1296626"/>
          <a:ext cx="6675437" cy="2217737"/>
        </p:xfrm>
        <a:graphic>
          <a:graphicData uri="http://schemas.openxmlformats.org/presentationml/2006/ole">
            <mc:AlternateContent xmlns:mc="http://schemas.openxmlformats.org/markup-compatibility/2006">
              <mc:Choice xmlns:v="urn:schemas-microsoft-com:vml" Requires="v">
                <p:oleObj spid="_x0000_s1498" name="Visio" r:id="rId4" imgW="6675093" imgH="2217456" progId="Visio.Drawing.15">
                  <p:embed/>
                </p:oleObj>
              </mc:Choice>
              <mc:Fallback>
                <p:oleObj name="Visio" r:id="rId4" imgW="6675093" imgH="2217456" progId="Visio.Drawing.15">
                  <p:embed/>
                  <p:pic>
                    <p:nvPicPr>
                      <p:cNvPr id="0" name=""/>
                      <p:cNvPicPr/>
                      <p:nvPr/>
                    </p:nvPicPr>
                    <p:blipFill>
                      <a:blip r:embed="rId5"/>
                      <a:stretch>
                        <a:fillRect/>
                      </a:stretch>
                    </p:blipFill>
                    <p:spPr>
                      <a:xfrm>
                        <a:off x="548481" y="1296626"/>
                        <a:ext cx="6675437" cy="2217737"/>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434716218"/>
              </p:ext>
            </p:extLst>
          </p:nvPr>
        </p:nvGraphicFramePr>
        <p:xfrm>
          <a:off x="8564754" y="1295400"/>
          <a:ext cx="5532246" cy="6078537"/>
        </p:xfrm>
        <a:graphic>
          <a:graphicData uri="http://schemas.openxmlformats.org/presentationml/2006/ole">
            <mc:AlternateContent xmlns:mc="http://schemas.openxmlformats.org/markup-compatibility/2006">
              <mc:Choice xmlns:v="urn:schemas-microsoft-com:vml" Requires="v">
                <p:oleObj spid="_x0000_s1499" name="Visio" r:id="rId6" imgW="4297707" imgH="4716792" progId="Visio.Drawing.11">
                  <p:embed/>
                </p:oleObj>
              </mc:Choice>
              <mc:Fallback>
                <p:oleObj name="Visio" r:id="rId6" imgW="4297707" imgH="4716792" progId="Visio.Drawing.11">
                  <p:embed/>
                  <p:pic>
                    <p:nvPicPr>
                      <p:cNvPr id="0" name=""/>
                      <p:cNvPicPr/>
                      <p:nvPr/>
                    </p:nvPicPr>
                    <p:blipFill>
                      <a:blip r:embed="rId7"/>
                      <a:stretch>
                        <a:fillRect/>
                      </a:stretch>
                    </p:blipFill>
                    <p:spPr>
                      <a:xfrm>
                        <a:off x="8564754" y="1295400"/>
                        <a:ext cx="5532246" cy="6078537"/>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dirty="0" smtClean="0"/>
              <a:t>Fill in the Alias frequencies Given f</a:t>
            </a:r>
            <a:r>
              <a:rPr lang="en-US" baseline="-25000" dirty="0" smtClean="0"/>
              <a:t>s</a:t>
            </a:r>
            <a:r>
              <a:rPr lang="en-US" dirty="0" smtClean="0"/>
              <a:t> and f</a:t>
            </a:r>
            <a:r>
              <a:rPr lang="en-US" baseline="-25000" dirty="0" smtClean="0"/>
              <a:t>in</a:t>
            </a:r>
            <a:endParaRPr lang="en-US" baseline="-25000"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3</a:t>
            </a:fld>
            <a:endParaRPr lang="en-US"/>
          </a:p>
        </p:txBody>
      </p:sp>
      <p:sp>
        <p:nvSpPr>
          <p:cNvPr id="6" name="Rounded Rectangle 5"/>
          <p:cNvSpPr/>
          <p:nvPr/>
        </p:nvSpPr>
        <p:spPr>
          <a:xfrm>
            <a:off x="381000" y="3886200"/>
            <a:ext cx="2438400" cy="22098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chemeClr val="tx1"/>
                </a:solidFill>
              </a:rPr>
              <a:t>Signal Amplitude:</a:t>
            </a:r>
          </a:p>
          <a:p>
            <a:r>
              <a:rPr lang="en-US" sz="1800" dirty="0">
                <a:solidFill>
                  <a:schemeClr val="tx1"/>
                </a:solidFill>
              </a:rPr>
              <a:t>Vin = </a:t>
            </a:r>
            <a:r>
              <a:rPr lang="en-US" sz="1800" dirty="0" smtClean="0">
                <a:solidFill>
                  <a:schemeClr val="tx1"/>
                </a:solidFill>
              </a:rPr>
              <a:t>2.9Vpp </a:t>
            </a:r>
            <a:endParaRPr lang="en-US" sz="1800" dirty="0">
              <a:solidFill>
                <a:schemeClr val="tx1"/>
              </a:solidFill>
            </a:endParaRPr>
          </a:p>
          <a:p>
            <a:r>
              <a:rPr lang="en-US" sz="1800" dirty="0" err="1">
                <a:solidFill>
                  <a:schemeClr val="tx1"/>
                </a:solidFill>
              </a:rPr>
              <a:t>Vcm</a:t>
            </a:r>
            <a:r>
              <a:rPr lang="en-US" sz="1800" dirty="0">
                <a:solidFill>
                  <a:schemeClr val="tx1"/>
                </a:solidFill>
              </a:rPr>
              <a:t> = </a:t>
            </a:r>
            <a:r>
              <a:rPr lang="en-US" sz="1800" dirty="0" smtClean="0">
                <a:solidFill>
                  <a:schemeClr val="tx1"/>
                </a:solidFill>
              </a:rPr>
              <a:t>1.5V</a:t>
            </a:r>
            <a:endParaRPr lang="en-US" sz="1800" dirty="0">
              <a:solidFill>
                <a:schemeClr val="tx1"/>
              </a:solidFill>
            </a:endParaRPr>
          </a:p>
          <a:p>
            <a:r>
              <a:rPr lang="en-US" sz="1800" b="1" dirty="0">
                <a:solidFill>
                  <a:schemeClr val="tx1"/>
                </a:solidFill>
              </a:rPr>
              <a:t>Normal Operation:</a:t>
            </a:r>
            <a:endParaRPr lang="en-US" sz="1800" dirty="0">
              <a:solidFill>
                <a:schemeClr val="tx1"/>
              </a:solidFill>
            </a:endParaRPr>
          </a:p>
          <a:p>
            <a:r>
              <a:rPr lang="en-US" sz="1800" dirty="0">
                <a:solidFill>
                  <a:schemeClr val="tx1"/>
                </a:solidFill>
              </a:rPr>
              <a:t>f</a:t>
            </a:r>
            <a:r>
              <a:rPr lang="en-US" sz="1800" baseline="-25000" dirty="0">
                <a:solidFill>
                  <a:schemeClr val="tx1"/>
                </a:solidFill>
              </a:rPr>
              <a:t>in</a:t>
            </a:r>
            <a:r>
              <a:rPr lang="en-US" sz="1800" dirty="0">
                <a:solidFill>
                  <a:schemeClr val="tx1"/>
                </a:solidFill>
              </a:rPr>
              <a:t> = </a:t>
            </a:r>
            <a:r>
              <a:rPr lang="en-US" sz="1800" dirty="0" smtClean="0">
                <a:solidFill>
                  <a:schemeClr val="tx1"/>
                </a:solidFill>
              </a:rPr>
              <a:t>0.1kHz</a:t>
            </a:r>
            <a:endParaRPr lang="en-US" sz="1800" dirty="0">
              <a:solidFill>
                <a:schemeClr val="tx1"/>
              </a:solidFill>
            </a:endParaRPr>
          </a:p>
          <a:p>
            <a:r>
              <a:rPr lang="en-US" sz="1800" b="1" dirty="0">
                <a:solidFill>
                  <a:schemeClr val="tx1"/>
                </a:solidFill>
              </a:rPr>
              <a:t>Alias Operation:</a:t>
            </a:r>
          </a:p>
          <a:p>
            <a:r>
              <a:rPr lang="en-US" sz="1800" dirty="0">
                <a:solidFill>
                  <a:schemeClr val="tx1"/>
                </a:solidFill>
              </a:rPr>
              <a:t>f</a:t>
            </a:r>
            <a:r>
              <a:rPr lang="en-US" sz="1800" baseline="-25000" dirty="0">
                <a:solidFill>
                  <a:schemeClr val="tx1"/>
                </a:solidFill>
              </a:rPr>
              <a:t>in</a:t>
            </a:r>
            <a:r>
              <a:rPr lang="en-US" sz="1800" dirty="0">
                <a:solidFill>
                  <a:schemeClr val="tx1"/>
                </a:solidFill>
              </a:rPr>
              <a:t> = </a:t>
            </a:r>
            <a:r>
              <a:rPr lang="en-US" sz="1800" dirty="0" smtClean="0">
                <a:solidFill>
                  <a:schemeClr val="tx1"/>
                </a:solidFill>
              </a:rPr>
              <a:t>10.1kHz</a:t>
            </a:r>
            <a:endParaRPr lang="en-US" sz="1800" dirty="0">
              <a:solidFill>
                <a:schemeClr val="tx1"/>
              </a:solidFill>
            </a:endParaRPr>
          </a:p>
        </p:txBody>
      </p:sp>
      <p:cxnSp>
        <p:nvCxnSpPr>
          <p:cNvPr id="8" name="Straight Arrow Connector 7"/>
          <p:cNvCxnSpPr>
            <a:stCxn id="6" idx="0"/>
          </p:cNvCxnSpPr>
          <p:nvPr/>
        </p:nvCxnSpPr>
        <p:spPr>
          <a:xfrm flipH="1" flipV="1">
            <a:off x="1219200" y="3200400"/>
            <a:ext cx="381000" cy="685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3886200" y="3695700"/>
            <a:ext cx="2438400" cy="8001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smtClean="0">
                <a:solidFill>
                  <a:schemeClr val="tx1"/>
                </a:solidFill>
              </a:rPr>
              <a:t>Sampling rate:</a:t>
            </a:r>
            <a:endParaRPr lang="en-US" sz="1800" b="1" dirty="0">
              <a:solidFill>
                <a:schemeClr val="tx1"/>
              </a:solidFill>
            </a:endParaRPr>
          </a:p>
          <a:p>
            <a:r>
              <a:rPr lang="en-US" sz="1800" dirty="0" smtClean="0">
                <a:solidFill>
                  <a:schemeClr val="tx1"/>
                </a:solidFill>
              </a:rPr>
              <a:t>f</a:t>
            </a:r>
            <a:r>
              <a:rPr lang="en-US" sz="1800" baseline="-25000" dirty="0" smtClean="0">
                <a:solidFill>
                  <a:schemeClr val="tx1"/>
                </a:solidFill>
              </a:rPr>
              <a:t>s</a:t>
            </a:r>
            <a:r>
              <a:rPr lang="en-US" sz="1800" dirty="0" smtClean="0">
                <a:solidFill>
                  <a:schemeClr val="tx1"/>
                </a:solidFill>
              </a:rPr>
              <a:t> = 10ksps</a:t>
            </a:r>
            <a:endParaRPr lang="en-US" sz="1800" dirty="0">
              <a:solidFill>
                <a:schemeClr val="tx1"/>
              </a:solidFill>
            </a:endParaRPr>
          </a:p>
        </p:txBody>
      </p:sp>
      <p:cxnSp>
        <p:nvCxnSpPr>
          <p:cNvPr id="12" name="Straight Arrow Connector 11"/>
          <p:cNvCxnSpPr>
            <a:stCxn id="11" idx="0"/>
          </p:cNvCxnSpPr>
          <p:nvPr/>
        </p:nvCxnSpPr>
        <p:spPr>
          <a:xfrm flipV="1">
            <a:off x="5105400" y="3009900"/>
            <a:ext cx="0" cy="685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6929437" y="5638800"/>
            <a:ext cx="1681163" cy="8382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6929437" y="2743200"/>
            <a:ext cx="1681163" cy="36195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4452937" y="5905500"/>
            <a:ext cx="3505200" cy="8382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smtClean="0">
                <a:solidFill>
                  <a:schemeClr val="tx1"/>
                </a:solidFill>
              </a:rPr>
              <a:t>Fill in all the alias frequencies  in the diagrams.</a:t>
            </a:r>
            <a:endParaRPr lang="en-US" sz="1800" dirty="0">
              <a:solidFill>
                <a:schemeClr val="tx1"/>
              </a:solidFill>
            </a:endParaRPr>
          </a:p>
        </p:txBody>
      </p:sp>
    </p:spTree>
    <p:extLst>
      <p:ext uri="{BB962C8B-B14F-4D97-AF65-F5344CB8AC3E}">
        <p14:creationId xmlns:p14="http://schemas.microsoft.com/office/powerpoint/2010/main" val="1591705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Measured vs Expected Results</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30</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1400207966"/>
              </p:ext>
            </p:extLst>
          </p:nvPr>
        </p:nvGraphicFramePr>
        <p:xfrm>
          <a:off x="304800" y="1085478"/>
          <a:ext cx="13990320" cy="5772522"/>
        </p:xfrm>
        <a:graphic>
          <a:graphicData uri="http://schemas.openxmlformats.org/drawingml/2006/table">
            <a:tbl>
              <a:tblPr firstRow="1" bandRow="1">
                <a:tableStyleId>{5C22544A-7EE6-4342-B048-85BDC9FD1C3A}</a:tableStyleId>
              </a:tblPr>
              <a:tblGrid>
                <a:gridCol w="467304"/>
                <a:gridCol w="3647496"/>
                <a:gridCol w="1234440"/>
                <a:gridCol w="1234440"/>
                <a:gridCol w="1234440"/>
                <a:gridCol w="1234440"/>
                <a:gridCol w="1234440"/>
                <a:gridCol w="1234440"/>
                <a:gridCol w="1234440"/>
                <a:gridCol w="1234440"/>
              </a:tblGrid>
              <a:tr h="651882">
                <a:tc gridSpan="10">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2400" b="1" baseline="0" dirty="0" err="1" smtClean="0"/>
                        <a:t>fsamp</a:t>
                      </a:r>
                      <a:r>
                        <a:rPr lang="en-US" sz="2400" b="1" baseline="0" dirty="0" smtClean="0"/>
                        <a:t> = 10kHz</a:t>
                      </a:r>
                    </a:p>
                  </a:txBody>
                  <a:tcPr>
                    <a:solidFill>
                      <a:schemeClr val="accent3"/>
                    </a:solidFill>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sz="2400" b="1" baseline="0" dirty="0" smtClean="0"/>
                    </a:p>
                  </a:txBody>
                  <a:tcPr>
                    <a:solidFill>
                      <a:schemeClr val="accent3"/>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sz="1800" baseline="0" dirty="0" smtClean="0"/>
                    </a:p>
                  </a:txBody>
                  <a:tcPr/>
                </a:tc>
                <a:tc hMerge="1">
                  <a:txBody>
                    <a:bodyPr/>
                    <a:lstStyle/>
                    <a:p>
                      <a:endParaRPr lang="en-US" sz="1800" baseline="0" dirty="0" smtClean="0"/>
                    </a:p>
                  </a:txBody>
                  <a:tcPr/>
                </a:tc>
                <a:tc hMerge="1">
                  <a:txBody>
                    <a:bodyPr/>
                    <a:lstStyle/>
                    <a:p>
                      <a:endParaRPr lang="en-US" sz="1800" baseline="0" dirty="0" smtClean="0"/>
                    </a:p>
                  </a:txBody>
                  <a:tcPr/>
                </a:tc>
                <a:tc hMerge="1">
                  <a:txBody>
                    <a:bodyPr/>
                    <a:lstStyle/>
                    <a:p>
                      <a:endParaRPr lang="en-US" sz="1800" baseline="0" dirty="0" smtClean="0"/>
                    </a:p>
                  </a:txBody>
                  <a:tcPr/>
                </a:tc>
              </a:tr>
              <a:tr h="1218735">
                <a:tc gridSpan="4">
                  <a:txBody>
                    <a:bodyPr/>
                    <a:lstStyle/>
                    <a:p>
                      <a:r>
                        <a:rPr lang="en-US" sz="2400" b="1" dirty="0" smtClean="0">
                          <a:solidFill>
                            <a:schemeClr val="bg1"/>
                          </a:solidFill>
                        </a:rPr>
                        <a:t>Device</a:t>
                      </a:r>
                      <a:endParaRPr lang="en-US" sz="2400" b="1" dirty="0">
                        <a:solidFill>
                          <a:schemeClr val="bg1"/>
                        </a:solidFill>
                      </a:endParaRPr>
                    </a:p>
                  </a:txBody>
                  <a:tcPr>
                    <a:solidFill>
                      <a:srgbClr val="FF0000"/>
                    </a:solidFill>
                  </a:tcPr>
                </a:tc>
                <a:tc hMerge="1">
                  <a:txBody>
                    <a:bodyPr/>
                    <a:lstStyle/>
                    <a:p>
                      <a:endParaRPr lang="en-US" sz="2400" b="1" dirty="0">
                        <a:solidFill>
                          <a:schemeClr val="bg1"/>
                        </a:solidFill>
                      </a:endParaRPr>
                    </a:p>
                  </a:txBody>
                  <a:tcPr>
                    <a:solidFill>
                      <a:srgbClr val="FF0000"/>
                    </a:solidFill>
                  </a:tcPr>
                </a:tc>
                <a:tc hMerge="1">
                  <a:txBody>
                    <a:bodyPr/>
                    <a:lstStyle/>
                    <a:p>
                      <a:endParaRPr lang="en-US" sz="2400" b="1" dirty="0">
                        <a:solidFill>
                          <a:schemeClr val="bg1"/>
                        </a:solidFill>
                      </a:endParaRPr>
                    </a:p>
                  </a:txBody>
                  <a:tcPr>
                    <a:solidFill>
                      <a:srgbClr val="FF0000"/>
                    </a:solidFill>
                  </a:tcPr>
                </a:tc>
                <a:tc hMerge="1">
                  <a:txBody>
                    <a:bodyPr/>
                    <a:lstStyle/>
                    <a:p>
                      <a:endParaRPr lang="en-US" sz="2400" b="1" dirty="0">
                        <a:solidFill>
                          <a:schemeClr val="bg1"/>
                        </a:solidFill>
                      </a:endParaRPr>
                    </a:p>
                  </a:txBody>
                  <a:tcPr>
                    <a:solidFill>
                      <a:srgbClr val="FF0000"/>
                    </a:solidFill>
                  </a:tcPr>
                </a:tc>
                <a:tc gridSpan="2">
                  <a:txBody>
                    <a:bodyPr/>
                    <a:lstStyle/>
                    <a:p>
                      <a:r>
                        <a:rPr lang="en-US" sz="2400" b="1" dirty="0" smtClean="0">
                          <a:solidFill>
                            <a:schemeClr val="bg1"/>
                          </a:solidFill>
                        </a:rPr>
                        <a:t>Expected</a:t>
                      </a:r>
                      <a:endParaRPr lang="en-US" sz="2400" b="1" dirty="0">
                        <a:solidFill>
                          <a:schemeClr val="bg1"/>
                        </a:solidFill>
                      </a:endParaRPr>
                    </a:p>
                  </a:txBody>
                  <a:tcPr>
                    <a:solidFill>
                      <a:srgbClr val="FF0000"/>
                    </a:solidFill>
                  </a:tcPr>
                </a:tc>
                <a:tc hMerge="1">
                  <a:txBody>
                    <a:bodyPr/>
                    <a:lstStyle/>
                    <a:p>
                      <a:endParaRPr lang="en-US" sz="2400" b="1" dirty="0">
                        <a:solidFill>
                          <a:schemeClr val="bg1"/>
                        </a:solidFill>
                      </a:endParaRPr>
                    </a:p>
                  </a:txBody>
                  <a:tcPr>
                    <a:solidFill>
                      <a:srgbClr val="FF0000"/>
                    </a:solidFill>
                  </a:tcPr>
                </a:tc>
                <a:tc gridSpan="2">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2400" b="1" baseline="0" dirty="0" smtClean="0">
                          <a:solidFill>
                            <a:schemeClr val="bg1"/>
                          </a:solidFill>
                        </a:rPr>
                        <a:t>Example Measurements</a:t>
                      </a:r>
                      <a:endParaRPr lang="en-US" sz="2400" b="1" dirty="0" smtClean="0">
                        <a:solidFill>
                          <a:schemeClr val="bg1"/>
                        </a:solidFill>
                      </a:endParaRPr>
                    </a:p>
                    <a:p>
                      <a:endParaRPr lang="en-US" sz="2400" b="1" dirty="0">
                        <a:solidFill>
                          <a:schemeClr val="bg1"/>
                        </a:solidFill>
                      </a:endParaRPr>
                    </a:p>
                  </a:txBody>
                  <a:tcPr>
                    <a:solidFill>
                      <a:schemeClr val="accent4">
                        <a:lumMod val="60000"/>
                        <a:lumOff val="40000"/>
                      </a:schemeClr>
                    </a:solidFill>
                  </a:tcPr>
                </a:tc>
                <a:tc hMerge="1">
                  <a:txBody>
                    <a:bodyPr/>
                    <a:lstStyle/>
                    <a:p>
                      <a:endParaRPr lang="en-US" sz="1800" b="1" dirty="0">
                        <a:solidFill>
                          <a:schemeClr val="bg1"/>
                        </a:solidFill>
                      </a:endParaRPr>
                    </a:p>
                  </a:txBody>
                  <a:tcPr>
                    <a:solidFill>
                      <a:srgbClr val="FF0000"/>
                    </a:solidFill>
                  </a:tcPr>
                </a:tc>
                <a:tc gridSpan="2">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2400" b="1" baseline="0" dirty="0" smtClean="0">
                          <a:solidFill>
                            <a:schemeClr val="bg1"/>
                          </a:solidFill>
                        </a:rPr>
                        <a:t>Your Measurements</a:t>
                      </a:r>
                      <a:endParaRPr lang="en-US" sz="2400" b="1" dirty="0" smtClean="0">
                        <a:solidFill>
                          <a:schemeClr val="bg1"/>
                        </a:solidFill>
                      </a:endParaRPr>
                    </a:p>
                    <a:p>
                      <a:endParaRPr lang="en-US" sz="2400" b="1" dirty="0" smtClean="0">
                        <a:solidFill>
                          <a:schemeClr val="bg1"/>
                        </a:solidFill>
                      </a:endParaRPr>
                    </a:p>
                    <a:p>
                      <a:endParaRPr lang="en-US" sz="2400" b="1" dirty="0">
                        <a:solidFill>
                          <a:schemeClr val="bg1"/>
                        </a:solidFill>
                      </a:endParaRPr>
                    </a:p>
                  </a:txBody>
                  <a:tcPr>
                    <a:solidFill>
                      <a:srgbClr val="FF0000"/>
                    </a:solidFill>
                  </a:tcPr>
                </a:tc>
                <a:tc hMerge="1">
                  <a:txBody>
                    <a:bodyPr/>
                    <a:lstStyle/>
                    <a:p>
                      <a:endParaRPr lang="en-US" sz="1800" b="1" dirty="0">
                        <a:solidFill>
                          <a:schemeClr val="bg1"/>
                        </a:solidFill>
                      </a:endParaRPr>
                    </a:p>
                  </a:txBody>
                  <a:tcPr>
                    <a:solidFill>
                      <a:srgbClr val="FF0000"/>
                    </a:solidFill>
                  </a:tcPr>
                </a:tc>
              </a:tr>
              <a:tr h="651882">
                <a:tc>
                  <a:txBody>
                    <a:bodyPr/>
                    <a:lstStyle/>
                    <a:p>
                      <a:pPr algn="ctr"/>
                      <a:endParaRPr lang="en-US" sz="2400" dirty="0"/>
                    </a:p>
                  </a:txBody>
                  <a:tcPr/>
                </a:tc>
                <a:tc>
                  <a:txBody>
                    <a:bodyPr/>
                    <a:lstStyle/>
                    <a:p>
                      <a:pPr algn="ctr"/>
                      <a:r>
                        <a:rPr lang="en-US" sz="2400" dirty="0" smtClean="0"/>
                        <a:t>Device</a:t>
                      </a:r>
                      <a:endParaRPr lang="en-US" sz="2400" dirty="0"/>
                    </a:p>
                  </a:txBody>
                  <a:tcPr/>
                </a:tc>
                <a:tc>
                  <a:txBody>
                    <a:bodyPr/>
                    <a:lstStyle/>
                    <a:p>
                      <a:pPr algn="ctr"/>
                      <a:r>
                        <a:rPr lang="en-US" sz="2400" dirty="0" smtClean="0"/>
                        <a:t>f</a:t>
                      </a:r>
                      <a:r>
                        <a:rPr lang="en-US" sz="2400" baseline="-25000" dirty="0" smtClean="0"/>
                        <a:t>in</a:t>
                      </a:r>
                    </a:p>
                    <a:p>
                      <a:pPr algn="ctr"/>
                      <a:r>
                        <a:rPr lang="en-US" sz="2400" dirty="0" smtClean="0"/>
                        <a:t>(kHz)</a:t>
                      </a:r>
                      <a:endParaRPr lang="en-US" sz="2400" dirty="0"/>
                    </a:p>
                  </a:txBody>
                  <a:tcPr/>
                </a:tc>
                <a:tc>
                  <a:txBody>
                    <a:bodyPr/>
                    <a:lstStyle/>
                    <a:p>
                      <a:pPr algn="ctr"/>
                      <a:r>
                        <a:rPr lang="en-US" sz="2400" dirty="0" smtClean="0"/>
                        <a:t>V</a:t>
                      </a:r>
                      <a:r>
                        <a:rPr lang="en-US" sz="2400" baseline="-25000" dirty="0" smtClean="0"/>
                        <a:t>in</a:t>
                      </a:r>
                    </a:p>
                    <a:p>
                      <a:pPr algn="ctr"/>
                      <a:r>
                        <a:rPr lang="en-US" sz="2400" dirty="0" smtClean="0"/>
                        <a:t>(V)</a:t>
                      </a:r>
                      <a:endParaRPr lang="en-US" sz="2400" dirty="0"/>
                    </a:p>
                  </a:txBody>
                  <a:tcPr/>
                </a:tc>
                <a:tc>
                  <a:txBody>
                    <a:bodyPr/>
                    <a:lstStyle/>
                    <a:p>
                      <a:pPr algn="ctr"/>
                      <a:r>
                        <a:rPr lang="en-US" sz="2400" dirty="0" err="1" smtClean="0"/>
                        <a:t>f</a:t>
                      </a:r>
                      <a:r>
                        <a:rPr lang="en-US" sz="2400" baseline="-25000" dirty="0" err="1" smtClean="0"/>
                        <a:t>meas</a:t>
                      </a:r>
                      <a:endParaRPr lang="en-US" sz="2400" baseline="-25000" dirty="0" smtClean="0"/>
                    </a:p>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(kHz)</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err="1" smtClean="0"/>
                        <a:t>V</a:t>
                      </a:r>
                      <a:r>
                        <a:rPr lang="en-US" sz="2400" baseline="-25000" dirty="0" err="1" smtClean="0"/>
                        <a:t>adc</a:t>
                      </a:r>
                      <a:r>
                        <a:rPr lang="en-US" sz="2400" dirty="0" smtClean="0"/>
                        <a:t> (</a:t>
                      </a:r>
                      <a:r>
                        <a:rPr lang="en-US" sz="2400" dirty="0" err="1" smtClean="0"/>
                        <a:t>Vpp</a:t>
                      </a:r>
                      <a:r>
                        <a:rPr lang="en-US" sz="2400" dirty="0" smtClean="0"/>
                        <a:t>)</a:t>
                      </a:r>
                    </a:p>
                  </a:txBody>
                  <a:tcPr/>
                </a:tc>
                <a:tc>
                  <a:txBody>
                    <a:bodyPr/>
                    <a:lstStyle/>
                    <a:p>
                      <a:pPr algn="ctr"/>
                      <a:r>
                        <a:rPr lang="en-US" sz="2400" dirty="0" err="1" smtClean="0"/>
                        <a:t>f</a:t>
                      </a:r>
                      <a:r>
                        <a:rPr lang="en-US" sz="2400" baseline="-25000" dirty="0" err="1" smtClean="0"/>
                        <a:t>meas</a:t>
                      </a:r>
                      <a:endParaRPr lang="en-US" sz="2400" baseline="-25000" dirty="0" smtClean="0"/>
                    </a:p>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(kHz)</a:t>
                      </a:r>
                    </a:p>
                  </a:txBody>
                  <a:tcPr>
                    <a:solidFill>
                      <a:schemeClr val="accent4">
                        <a:lumMod val="20000"/>
                        <a:lumOff val="80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err="1" smtClean="0"/>
                        <a:t>V</a:t>
                      </a:r>
                      <a:r>
                        <a:rPr lang="en-US" sz="2400" baseline="-25000" dirty="0" err="1" smtClean="0"/>
                        <a:t>adc</a:t>
                      </a:r>
                      <a:r>
                        <a:rPr lang="en-US" sz="2400" dirty="0" smtClean="0"/>
                        <a:t> (</a:t>
                      </a:r>
                      <a:r>
                        <a:rPr lang="en-US" sz="2400" dirty="0" err="1" smtClean="0"/>
                        <a:t>Vpp</a:t>
                      </a:r>
                      <a:r>
                        <a:rPr lang="en-US" sz="2400" dirty="0" smtClean="0"/>
                        <a:t>)</a:t>
                      </a:r>
                    </a:p>
                  </a:txBody>
                  <a:tcPr>
                    <a:solidFill>
                      <a:schemeClr val="accent4">
                        <a:lumMod val="20000"/>
                        <a:lumOff val="80000"/>
                      </a:schemeClr>
                    </a:solidFill>
                  </a:tcPr>
                </a:tc>
                <a:tc>
                  <a:txBody>
                    <a:bodyPr/>
                    <a:lstStyle/>
                    <a:p>
                      <a:pPr algn="ctr"/>
                      <a:r>
                        <a:rPr lang="en-US" sz="2400" dirty="0" err="1" smtClean="0"/>
                        <a:t>f</a:t>
                      </a:r>
                      <a:r>
                        <a:rPr lang="en-US" sz="2400" baseline="-25000" dirty="0" err="1" smtClean="0"/>
                        <a:t>meas</a:t>
                      </a:r>
                      <a:endParaRPr lang="en-US" sz="2400" baseline="-25000" dirty="0" smtClean="0"/>
                    </a:p>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(kHz)</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err="1" smtClean="0"/>
                        <a:t>V</a:t>
                      </a:r>
                      <a:r>
                        <a:rPr lang="en-US" sz="2400" baseline="-25000" dirty="0" err="1" smtClean="0"/>
                        <a:t>adc</a:t>
                      </a:r>
                      <a:r>
                        <a:rPr lang="en-US" sz="2400" dirty="0" smtClean="0"/>
                        <a:t> (</a:t>
                      </a:r>
                      <a:r>
                        <a:rPr lang="en-US" sz="2400" dirty="0" err="1" smtClean="0"/>
                        <a:t>Vpp</a:t>
                      </a:r>
                      <a:r>
                        <a:rPr lang="en-US" sz="2400" dirty="0" smtClean="0"/>
                        <a:t>)</a:t>
                      </a:r>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OPA320 Good</a:t>
                      </a:r>
                      <a:r>
                        <a:rPr lang="en-US" sz="2400" baseline="0" dirty="0" smtClean="0"/>
                        <a:t> filter2</a:t>
                      </a: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0.1</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2.9</a:t>
                      </a:r>
                    </a:p>
                  </a:txBody>
                  <a:tcPr/>
                </a:tc>
                <a:tc>
                  <a:txBody>
                    <a:bodyPr/>
                    <a:lstStyle/>
                    <a:p>
                      <a:pPr algn="ctr"/>
                      <a:r>
                        <a:rPr lang="en-US" sz="2400" dirty="0" smtClean="0"/>
                        <a:t>0.1</a:t>
                      </a:r>
                      <a:endParaRPr lang="en-US" sz="2400" dirty="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2.9</a:t>
                      </a:r>
                    </a:p>
                  </a:txBody>
                  <a:tcPr/>
                </a:tc>
                <a:tc>
                  <a:txBody>
                    <a:bodyPr/>
                    <a:lstStyle/>
                    <a:p>
                      <a:pPr algn="ctr"/>
                      <a:r>
                        <a:rPr lang="en-US" sz="2400" dirty="0" smtClean="0"/>
                        <a:t>0.1</a:t>
                      </a:r>
                      <a:endParaRPr lang="en-US" sz="2400" dirty="0"/>
                    </a:p>
                  </a:txBody>
                  <a:tcPr>
                    <a:solidFill>
                      <a:schemeClr val="accent4">
                        <a:lumMod val="40000"/>
                        <a:lumOff val="60000"/>
                      </a:schemeClr>
                    </a:solidFill>
                  </a:tcPr>
                </a:tc>
                <a:tc>
                  <a:txBody>
                    <a:bodyPr/>
                    <a:lstStyle/>
                    <a:p>
                      <a:pPr algn="ctr"/>
                      <a:r>
                        <a:rPr lang="en-US" sz="2400" dirty="0" smtClean="0">
                          <a:solidFill>
                            <a:schemeClr val="tx1"/>
                          </a:solidFill>
                        </a:rPr>
                        <a:t>2.748</a:t>
                      </a:r>
                      <a:endParaRPr lang="en-US" sz="2400" dirty="0"/>
                    </a:p>
                  </a:txBody>
                  <a:tcPr>
                    <a:solidFill>
                      <a:schemeClr val="accent4">
                        <a:lumMod val="40000"/>
                        <a:lumOff val="60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OPA320 Good</a:t>
                      </a:r>
                      <a:r>
                        <a:rPr lang="en-US" sz="2400" baseline="0" dirty="0" smtClean="0"/>
                        <a:t> filter2</a:t>
                      </a: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10.1</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2.9</a:t>
                      </a:r>
                    </a:p>
                  </a:txBody>
                  <a:tcPr/>
                </a:tc>
                <a:tc>
                  <a:txBody>
                    <a:bodyPr/>
                    <a:lstStyle/>
                    <a:p>
                      <a:pPr algn="ctr"/>
                      <a:r>
                        <a:rPr lang="en-US" sz="2400" dirty="0" smtClean="0"/>
                        <a:t>0.1</a:t>
                      </a:r>
                      <a:endParaRPr lang="en-US" sz="2400" dirty="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2.9</a:t>
                      </a:r>
                    </a:p>
                  </a:txBody>
                  <a:tcPr/>
                </a:tc>
                <a:tc>
                  <a:txBody>
                    <a:bodyPr/>
                    <a:lstStyle/>
                    <a:p>
                      <a:pPr algn="ctr"/>
                      <a:r>
                        <a:rPr lang="en-US" sz="2400" dirty="0" smtClean="0"/>
                        <a:t>0.1</a:t>
                      </a:r>
                      <a:endParaRPr lang="en-US" sz="2400" dirty="0"/>
                    </a:p>
                  </a:txBody>
                  <a:tcPr>
                    <a:solidFill>
                      <a:schemeClr val="bg1">
                        <a:lumMod val="85000"/>
                      </a:schemeClr>
                    </a:solidFill>
                  </a:tcPr>
                </a:tc>
                <a:tc>
                  <a:txBody>
                    <a:bodyPr/>
                    <a:lstStyle/>
                    <a:p>
                      <a:pPr algn="ctr"/>
                      <a:r>
                        <a:rPr lang="en-US" sz="2400" dirty="0" smtClean="0">
                          <a:solidFill>
                            <a:schemeClr val="tx1"/>
                          </a:solidFill>
                        </a:rPr>
                        <a:t>2.729</a:t>
                      </a:r>
                      <a:endParaRPr lang="en-US" sz="2400" dirty="0"/>
                    </a:p>
                  </a:txBody>
                  <a:tcPr>
                    <a:solidFill>
                      <a:schemeClr val="bg1">
                        <a:lumMod val="85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3</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Sallen-Key</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0.1</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2.9</a:t>
                      </a:r>
                    </a:p>
                  </a:txBody>
                  <a:tcPr/>
                </a:tc>
                <a:tc>
                  <a:txBody>
                    <a:bodyPr/>
                    <a:lstStyle/>
                    <a:p>
                      <a:pPr algn="ctr"/>
                      <a:r>
                        <a:rPr lang="en-US" sz="2400" dirty="0" smtClean="0"/>
                        <a:t>0.1</a:t>
                      </a:r>
                      <a:endParaRPr lang="en-US" sz="2400" dirty="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2.9</a:t>
                      </a:r>
                    </a:p>
                  </a:txBody>
                  <a:tcPr/>
                </a:tc>
                <a:tc>
                  <a:txBody>
                    <a:bodyPr/>
                    <a:lstStyle/>
                    <a:p>
                      <a:pPr algn="ctr"/>
                      <a:r>
                        <a:rPr lang="en-US" sz="2400" dirty="0" smtClean="0"/>
                        <a:t>0.1</a:t>
                      </a:r>
                      <a:endParaRPr lang="en-US" sz="2400" dirty="0"/>
                    </a:p>
                  </a:txBody>
                  <a:tcPr>
                    <a:solidFill>
                      <a:schemeClr val="accent4">
                        <a:lumMod val="40000"/>
                        <a:lumOff val="60000"/>
                      </a:schemeClr>
                    </a:solidFill>
                  </a:tcPr>
                </a:tc>
                <a:tc>
                  <a:txBody>
                    <a:bodyPr/>
                    <a:lstStyle/>
                    <a:p>
                      <a:pPr algn="ctr"/>
                      <a:r>
                        <a:rPr lang="en-US" sz="2400" dirty="0" smtClean="0"/>
                        <a:t>2.711</a:t>
                      </a:r>
                      <a:endParaRPr lang="en-US" sz="2400" dirty="0"/>
                    </a:p>
                  </a:txBody>
                  <a:tcPr>
                    <a:solidFill>
                      <a:schemeClr val="accent4">
                        <a:lumMod val="40000"/>
                        <a:lumOff val="60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4</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Sallen-Key</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10.1</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2.9</a:t>
                      </a:r>
                    </a:p>
                  </a:txBody>
                  <a:tcPr/>
                </a:tc>
                <a:tc>
                  <a:txBody>
                    <a:bodyPr/>
                    <a:lstStyle/>
                    <a:p>
                      <a:pPr algn="ctr"/>
                      <a:r>
                        <a:rPr lang="en-US" sz="2400" dirty="0" smtClean="0"/>
                        <a:t>0.1</a:t>
                      </a:r>
                      <a:endParaRPr lang="en-US" sz="2400" dirty="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11.6m</a:t>
                      </a:r>
                      <a:endParaRPr lang="en-US" sz="2400" dirty="0" smtClean="0"/>
                    </a:p>
                  </a:txBody>
                  <a:tcPr/>
                </a:tc>
                <a:tc>
                  <a:txBody>
                    <a:bodyPr/>
                    <a:lstStyle/>
                    <a:p>
                      <a:pPr algn="ctr"/>
                      <a:r>
                        <a:rPr lang="en-US" sz="2400" dirty="0" smtClean="0"/>
                        <a:t>0.1</a:t>
                      </a:r>
                      <a:endParaRPr lang="en-US" sz="2400" dirty="0"/>
                    </a:p>
                  </a:txBody>
                  <a:tcPr>
                    <a:solidFill>
                      <a:schemeClr val="accent4">
                        <a:lumMod val="20000"/>
                        <a:lumOff val="80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12m</a:t>
                      </a:r>
                    </a:p>
                  </a:txBody>
                  <a:tcPr>
                    <a:solidFill>
                      <a:schemeClr val="accent4">
                        <a:lumMod val="20000"/>
                        <a:lumOff val="80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5</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Sallen-Key (test design)</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5.1</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0.02</a:t>
                      </a:r>
                    </a:p>
                  </a:txBody>
                  <a:tcPr/>
                </a:tc>
                <a:tc>
                  <a:txBody>
                    <a:bodyPr/>
                    <a:lstStyle/>
                    <a:p>
                      <a:pPr algn="ctr"/>
                      <a:r>
                        <a:rPr lang="en-US" sz="2400" dirty="0" smtClean="0"/>
                        <a:t>4.9</a:t>
                      </a:r>
                      <a:endParaRPr lang="en-US" sz="2400" dirty="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0.0</a:t>
                      </a:r>
                    </a:p>
                  </a:txBody>
                  <a:tcPr/>
                </a:tc>
                <a:tc>
                  <a:txBody>
                    <a:bodyPr/>
                    <a:lstStyle/>
                    <a:p>
                      <a:pPr algn="ctr"/>
                      <a:r>
                        <a:rPr lang="en-US" sz="2400" dirty="0" smtClean="0"/>
                        <a:t>-</a:t>
                      </a:r>
                      <a:r>
                        <a:rPr lang="en-US" sz="2400" dirty="0" err="1" smtClean="0"/>
                        <a:t>na</a:t>
                      </a:r>
                      <a:r>
                        <a:rPr lang="en-US" sz="2400" dirty="0" smtClean="0"/>
                        <a:t>-</a:t>
                      </a:r>
                      <a:endParaRPr lang="en-US" sz="2400" dirty="0"/>
                    </a:p>
                  </a:txBody>
                  <a:tcPr>
                    <a:solidFill>
                      <a:schemeClr val="accent4">
                        <a:lumMod val="20000"/>
                        <a:lumOff val="80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2m</a:t>
                      </a:r>
                    </a:p>
                  </a:txBody>
                  <a:tcPr>
                    <a:solidFill>
                      <a:schemeClr val="accent4">
                        <a:lumMod val="20000"/>
                        <a:lumOff val="80000"/>
                      </a:schemeClr>
                    </a:solidFill>
                  </a:tcPr>
                </a:tc>
                <a:tc>
                  <a:txBody>
                    <a:bodyPr/>
                    <a:lstStyle/>
                    <a:p>
                      <a:pPr algn="ctr"/>
                      <a:endParaRPr lang="en-US" sz="2400" dirty="0"/>
                    </a:p>
                  </a:txBody>
                  <a:tcPr/>
                </a:tc>
                <a:tc>
                  <a:txBody>
                    <a:bodyPr/>
                    <a:lstStyle/>
                    <a:p>
                      <a:pPr algn="ctr"/>
                      <a:endParaRPr lang="en-US" sz="2400" dirty="0"/>
                    </a:p>
                  </a:txBody>
                  <a:tcPr/>
                </a:tc>
              </a:tr>
              <a:tr h="425140">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6</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Sallen-Key (test</a:t>
                      </a:r>
                      <a:r>
                        <a:rPr lang="en-US" sz="2400" baseline="0" dirty="0" smtClean="0"/>
                        <a:t> design)</a:t>
                      </a:r>
                      <a:endParaRPr lang="en-US" sz="2400" dirty="0" smtClean="0"/>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5.1</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2.9</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4.9</a:t>
                      </a:r>
                    </a:p>
                  </a:txBody>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44.4m</a:t>
                      </a:r>
                    </a:p>
                  </a:txBody>
                  <a:tcPr/>
                </a:tc>
                <a:tc>
                  <a:txBody>
                    <a:bodyPr/>
                    <a:lstStyle/>
                    <a:p>
                      <a:pPr algn="ctr"/>
                      <a:r>
                        <a:rPr lang="en-US" sz="2400" dirty="0" smtClean="0"/>
                        <a:t>4.9</a:t>
                      </a:r>
                      <a:endParaRPr lang="en-US" sz="2400" dirty="0"/>
                    </a:p>
                  </a:txBody>
                  <a:tcPr>
                    <a:solidFill>
                      <a:schemeClr val="accent4">
                        <a:lumMod val="20000"/>
                        <a:lumOff val="80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2400" dirty="0" smtClean="0"/>
                        <a:t>45m</a:t>
                      </a:r>
                    </a:p>
                  </a:txBody>
                  <a:tcPr>
                    <a:solidFill>
                      <a:schemeClr val="accent4">
                        <a:lumMod val="20000"/>
                        <a:lumOff val="80000"/>
                      </a:schemeClr>
                    </a:solidFill>
                  </a:tcPr>
                </a:tc>
                <a:tc>
                  <a:txBody>
                    <a:bodyPr/>
                    <a:lstStyle/>
                    <a:p>
                      <a:pPr algn="ctr"/>
                      <a:endParaRPr lang="en-US" sz="2400" dirty="0"/>
                    </a:p>
                  </a:txBody>
                  <a:tcPr/>
                </a:tc>
                <a:tc>
                  <a:txBody>
                    <a:bodyPr/>
                    <a:lstStyle/>
                    <a:p>
                      <a:pPr algn="ctr"/>
                      <a:endParaRPr lang="en-US" sz="2400" dirty="0"/>
                    </a:p>
                  </a:txBody>
                  <a:tcPr/>
                </a:tc>
              </a:tr>
            </a:tbl>
          </a:graphicData>
        </a:graphic>
      </p:graphicFrame>
      <p:sp>
        <p:nvSpPr>
          <p:cNvPr id="7" name="Rounded Rectangle 6"/>
          <p:cNvSpPr/>
          <p:nvPr/>
        </p:nvSpPr>
        <p:spPr>
          <a:xfrm>
            <a:off x="8839200" y="228600"/>
            <a:ext cx="5181600" cy="12192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Your results should show the same trend as the expected result but the specific values will differ.</a:t>
            </a:r>
            <a:endParaRPr lang="en-US" sz="2400" dirty="0">
              <a:solidFill>
                <a:schemeClr val="tx1"/>
              </a:solidFill>
            </a:endParaRPr>
          </a:p>
        </p:txBody>
      </p:sp>
    </p:spTree>
    <p:extLst>
      <p:ext uri="{BB962C8B-B14F-4D97-AF65-F5344CB8AC3E}">
        <p14:creationId xmlns:p14="http://schemas.microsoft.com/office/powerpoint/2010/main" val="40923504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31</a:t>
            </a:fld>
            <a:endParaRPr lang="en-US"/>
          </a:p>
        </p:txBody>
      </p:sp>
      <p:sp>
        <p:nvSpPr>
          <p:cNvPr id="4" name="Title 1"/>
          <p:cNvSpPr txBox="1">
            <a:spLocks/>
          </p:cNvSpPr>
          <p:nvPr/>
        </p:nvSpPr>
        <p:spPr>
          <a:xfrm>
            <a:off x="2743200" y="3224212"/>
            <a:ext cx="9677400" cy="814388"/>
          </a:xfrm>
          <a:prstGeom prst="rect">
            <a:avLst/>
          </a:prstGeom>
        </p:spPr>
        <p:txBody>
          <a:bodyPr/>
          <a:lstStyle>
            <a:lvl1pPr algn="l" rtl="0" eaLnBrk="0" fontAlgn="base" hangingPunct="0">
              <a:lnSpc>
                <a:spcPct val="85000"/>
              </a:lnSpc>
              <a:spcBef>
                <a:spcPct val="0"/>
              </a:spcBef>
              <a:spcAft>
                <a:spcPct val="0"/>
              </a:spcAft>
              <a:defRPr sz="43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a:lstStyle>
          <a:p>
            <a:pPr algn="ctr" defTabSz="914400"/>
            <a:r>
              <a:rPr lang="en-US" sz="7200" kern="0" dirty="0" smtClean="0"/>
              <a:t>Thanks for your time!</a:t>
            </a:r>
            <a:endParaRPr lang="en-US" sz="7200" kern="0" dirty="0"/>
          </a:p>
        </p:txBody>
      </p:sp>
    </p:spTree>
    <p:extLst>
      <p:ext uri="{BB962C8B-B14F-4D97-AF65-F5344CB8AC3E}">
        <p14:creationId xmlns:p14="http://schemas.microsoft.com/office/powerpoint/2010/main" val="36788152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840" y="171461"/>
            <a:ext cx="14030960" cy="977266"/>
          </a:xfrm>
        </p:spPr>
        <p:txBody>
          <a:bodyPr/>
          <a:lstStyle/>
          <a:p>
            <a:r>
              <a:rPr lang="en-US" dirty="0" smtClean="0"/>
              <a:t>Analog Engineers Calculator: find Alias frequencies</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4</a:t>
            </a:fld>
            <a:endParaRPr lang="en-US"/>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066800"/>
            <a:ext cx="12792075" cy="6275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066800" y="7614791"/>
            <a:ext cx="9448800" cy="538609"/>
          </a:xfrm>
          <a:prstGeom prst="rect">
            <a:avLst/>
          </a:prstGeom>
          <a:noFill/>
        </p:spPr>
        <p:txBody>
          <a:bodyPr wrap="square" rtlCol="0">
            <a:spAutoFit/>
          </a:bodyPr>
          <a:lstStyle/>
          <a:p>
            <a:r>
              <a:rPr lang="en-US" dirty="0">
                <a:hlinkClick r:id="rId4"/>
              </a:rPr>
              <a:t>http://</a:t>
            </a:r>
            <a:r>
              <a:rPr lang="en-US" dirty="0" smtClean="0">
                <a:hlinkClick r:id="rId4"/>
              </a:rPr>
              <a:t>www.ti.com/tool/analog-engineer-calc</a:t>
            </a:r>
            <a:endParaRPr lang="en-US" dirty="0"/>
          </a:p>
        </p:txBody>
      </p:sp>
    </p:spTree>
    <p:extLst>
      <p:ext uri="{BB962C8B-B14F-4D97-AF65-F5344CB8AC3E}">
        <p14:creationId xmlns:p14="http://schemas.microsoft.com/office/powerpoint/2010/main" val="35765825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Solutions:  Normal Operation vs. Aliased Signal</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5</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1410323053"/>
              </p:ext>
            </p:extLst>
          </p:nvPr>
        </p:nvGraphicFramePr>
        <p:xfrm>
          <a:off x="533400" y="1143000"/>
          <a:ext cx="12739499" cy="6248400"/>
        </p:xfrm>
        <a:graphic>
          <a:graphicData uri="http://schemas.openxmlformats.org/presentationml/2006/ole">
            <mc:AlternateContent xmlns:mc="http://schemas.openxmlformats.org/markup-compatibility/2006">
              <mc:Choice xmlns:v="urn:schemas-microsoft-com:vml" Requires="v">
                <p:oleObj spid="_x0000_s2284" name="Visio" r:id="rId4" imgW="9159235" imgH="4472928" progId="Visio.Drawing.15">
                  <p:embed/>
                </p:oleObj>
              </mc:Choice>
              <mc:Fallback>
                <p:oleObj name="Visio" r:id="rId4" imgW="9159235" imgH="4472928" progId="Visio.Drawing.15">
                  <p:embed/>
                  <p:pic>
                    <p:nvPicPr>
                      <p:cNvPr id="0" name=""/>
                      <p:cNvPicPr/>
                      <p:nvPr/>
                    </p:nvPicPr>
                    <p:blipFill>
                      <a:blip r:embed="rId5"/>
                      <a:stretch>
                        <a:fillRect/>
                      </a:stretch>
                    </p:blipFill>
                    <p:spPr>
                      <a:xfrm>
                        <a:off x="533400" y="1143000"/>
                        <a:ext cx="12739499" cy="6248400"/>
                      </a:xfrm>
                      <a:prstGeom prst="rect">
                        <a:avLst/>
                      </a:prstGeom>
                    </p:spPr>
                  </p:pic>
                </p:oleObj>
              </mc:Fallback>
            </mc:AlternateContent>
          </a:graphicData>
        </a:graphic>
      </p:graphicFrame>
      <p:sp>
        <p:nvSpPr>
          <p:cNvPr id="3" name="Down Arrow 2"/>
          <p:cNvSpPr/>
          <p:nvPr/>
        </p:nvSpPr>
        <p:spPr>
          <a:xfrm rot="5400000">
            <a:off x="10248900" y="5505915"/>
            <a:ext cx="990600" cy="1219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1734800" y="5257800"/>
            <a:ext cx="2667000" cy="1938992"/>
          </a:xfrm>
          <a:prstGeom prst="rect">
            <a:avLst/>
          </a:prstGeom>
          <a:noFill/>
        </p:spPr>
        <p:txBody>
          <a:bodyPr wrap="square" rtlCol="0">
            <a:spAutoFit/>
          </a:bodyPr>
          <a:lstStyle/>
          <a:p>
            <a:r>
              <a:rPr lang="en-US" sz="2400" dirty="0" smtClean="0"/>
              <a:t>You see the same FFT results for both a 0.1kHz and 10.1kHz input signal.</a:t>
            </a:r>
            <a:endParaRPr lang="en-US" sz="2400" dirty="0"/>
          </a:p>
        </p:txBody>
      </p:sp>
    </p:spTree>
    <p:extLst>
      <p:ext uri="{BB962C8B-B14F-4D97-AF65-F5344CB8AC3E}">
        <p14:creationId xmlns:p14="http://schemas.microsoft.com/office/powerpoint/2010/main" val="2128441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 Calculation to Find Alias </a:t>
            </a:r>
            <a:r>
              <a:rPr lang="en-US" dirty="0"/>
              <a:t>F</a:t>
            </a:r>
            <a:r>
              <a:rPr lang="en-US" dirty="0" smtClean="0"/>
              <a:t>requencies </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6</a:t>
            </a:fld>
            <a:endParaRPr lang="en-US"/>
          </a:p>
        </p:txBody>
      </p:sp>
      <mc:AlternateContent xmlns:mc="http://schemas.openxmlformats.org/markup-compatibility/2006" xmlns:a14="http://schemas.microsoft.com/office/drawing/2010/main">
        <mc:Choice Requires="a14">
          <p:sp>
            <p:nvSpPr>
              <p:cNvPr id="5" name="Rounded Rectangle 4"/>
              <p:cNvSpPr/>
              <p:nvPr/>
            </p:nvSpPr>
            <p:spPr>
              <a:xfrm>
                <a:off x="247185" y="1044498"/>
                <a:ext cx="4726166" cy="3146502"/>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smtClean="0">
                    <a:solidFill>
                      <a:schemeClr val="tx1"/>
                    </a:solidFill>
                  </a:rPr>
                  <a:t>Equation</a:t>
                </a:r>
              </a:p>
              <a:p>
                <a:pPr/>
                <a14:m>
                  <m:oMathPara xmlns:m="http://schemas.openxmlformats.org/officeDocument/2006/math">
                    <m:oMathParaPr>
                      <m:jc m:val="centerGroup"/>
                    </m:oMathParaPr>
                    <m:oMath xmlns:m="http://schemas.openxmlformats.org/officeDocument/2006/math">
                      <m:sSub>
                        <m:sSubPr>
                          <m:ctrlPr>
                            <a:rPr lang="en-US" sz="2800" b="1" i="1" smtClean="0">
                              <a:solidFill>
                                <a:schemeClr val="tx1"/>
                              </a:solidFill>
                              <a:latin typeface="Cambria Math"/>
                            </a:rPr>
                          </m:ctrlPr>
                        </m:sSubPr>
                        <m:e>
                          <m:r>
                            <a:rPr lang="en-US" sz="2800" b="1" i="1" smtClean="0">
                              <a:solidFill>
                                <a:schemeClr val="tx1"/>
                              </a:solidFill>
                              <a:latin typeface="Cambria Math"/>
                            </a:rPr>
                            <m:t>𝒇</m:t>
                          </m:r>
                        </m:e>
                        <m:sub>
                          <m:r>
                            <a:rPr lang="en-US" sz="2800" b="1" i="1" smtClean="0">
                              <a:solidFill>
                                <a:schemeClr val="tx1"/>
                              </a:solidFill>
                              <a:latin typeface="Cambria Math"/>
                            </a:rPr>
                            <m:t>𝒂𝒍𝒊𝒂𝒔</m:t>
                          </m:r>
                        </m:sub>
                      </m:sSub>
                      <m:r>
                        <a:rPr lang="en-US" sz="2800" b="1" i="1" smtClean="0">
                          <a:solidFill>
                            <a:schemeClr val="tx1"/>
                          </a:solidFill>
                          <a:latin typeface="Cambria Math"/>
                        </a:rPr>
                        <m:t>=</m:t>
                      </m:r>
                      <m:d>
                        <m:dPr>
                          <m:begChr m:val="|"/>
                          <m:endChr m:val="|"/>
                          <m:ctrlPr>
                            <a:rPr lang="en-US" sz="2800" b="1" i="1" smtClean="0">
                              <a:solidFill>
                                <a:schemeClr val="tx1"/>
                              </a:solidFill>
                              <a:latin typeface="Cambria Math"/>
                            </a:rPr>
                          </m:ctrlPr>
                        </m:dPr>
                        <m:e>
                          <m:r>
                            <a:rPr lang="en-US" sz="2800" b="1" i="1" smtClean="0">
                              <a:solidFill>
                                <a:schemeClr val="tx1"/>
                              </a:solidFill>
                              <a:latin typeface="Cambria Math"/>
                            </a:rPr>
                            <m:t>𝒌</m:t>
                          </m:r>
                          <m:r>
                            <a:rPr lang="en-US" sz="2800" b="1" i="1">
                              <a:solidFill>
                                <a:schemeClr val="tx1"/>
                              </a:solidFill>
                              <a:latin typeface="Cambria Math"/>
                              <a:ea typeface="Cambria Math"/>
                            </a:rPr>
                            <m:t>∙</m:t>
                          </m:r>
                          <m:sSub>
                            <m:sSubPr>
                              <m:ctrlPr>
                                <a:rPr lang="en-US" sz="2800" b="1" i="1">
                                  <a:solidFill>
                                    <a:schemeClr val="tx1"/>
                                  </a:solidFill>
                                  <a:latin typeface="Cambria Math"/>
                                  <a:ea typeface="Cambria Math"/>
                                </a:rPr>
                              </m:ctrlPr>
                            </m:sSubPr>
                            <m:e>
                              <m:r>
                                <a:rPr lang="en-US" sz="2800" b="1" i="1">
                                  <a:solidFill>
                                    <a:schemeClr val="tx1"/>
                                  </a:solidFill>
                                  <a:latin typeface="Cambria Math"/>
                                  <a:ea typeface="Cambria Math"/>
                                </a:rPr>
                                <m:t>𝒇</m:t>
                              </m:r>
                            </m:e>
                            <m:sub>
                              <m:r>
                                <a:rPr lang="en-US" sz="2800" b="1" i="1">
                                  <a:solidFill>
                                    <a:schemeClr val="tx1"/>
                                  </a:solidFill>
                                  <a:latin typeface="Cambria Math"/>
                                  <a:ea typeface="Cambria Math"/>
                                </a:rPr>
                                <m:t>𝒔</m:t>
                              </m:r>
                            </m:sub>
                          </m:sSub>
                          <m:r>
                            <a:rPr lang="en-US" sz="2800" b="1" i="1">
                              <a:solidFill>
                                <a:schemeClr val="tx1"/>
                              </a:solidFill>
                              <a:latin typeface="Cambria Math"/>
                              <a:ea typeface="Cambria Math"/>
                            </a:rPr>
                            <m:t>+</m:t>
                          </m:r>
                          <m:sSub>
                            <m:sSubPr>
                              <m:ctrlPr>
                                <a:rPr lang="en-US" sz="2800" b="1" i="1">
                                  <a:solidFill>
                                    <a:schemeClr val="tx1"/>
                                  </a:solidFill>
                                  <a:latin typeface="Cambria Math"/>
                                  <a:ea typeface="Cambria Math"/>
                                </a:rPr>
                              </m:ctrlPr>
                            </m:sSubPr>
                            <m:e>
                              <m:r>
                                <a:rPr lang="en-US" sz="2800" b="1" i="1">
                                  <a:solidFill>
                                    <a:schemeClr val="tx1"/>
                                  </a:solidFill>
                                  <a:latin typeface="Cambria Math"/>
                                  <a:ea typeface="Cambria Math"/>
                                </a:rPr>
                                <m:t>𝒇</m:t>
                              </m:r>
                            </m:e>
                            <m:sub>
                              <m:r>
                                <a:rPr lang="en-US" sz="2800" b="1" i="1">
                                  <a:solidFill>
                                    <a:schemeClr val="tx1"/>
                                  </a:solidFill>
                                  <a:latin typeface="Cambria Math"/>
                                  <a:ea typeface="Cambria Math"/>
                                </a:rPr>
                                <m:t>𝒊𝒏</m:t>
                              </m:r>
                            </m:sub>
                          </m:sSub>
                        </m:e>
                      </m:d>
                    </m:oMath>
                  </m:oMathPara>
                </a14:m>
                <a:endParaRPr lang="en-US" sz="2800" b="1" dirty="0" smtClean="0">
                  <a:solidFill>
                    <a:schemeClr val="tx1"/>
                  </a:solidFill>
                  <a:ea typeface="Cambria Math"/>
                </a:endParaRPr>
              </a:p>
              <a:p>
                <a:r>
                  <a:rPr lang="en-US" sz="2800" b="1" dirty="0" smtClean="0">
                    <a:solidFill>
                      <a:schemeClr val="tx1"/>
                    </a:solidFill>
                  </a:rPr>
                  <a:t>Where</a:t>
                </a:r>
              </a:p>
              <a:p>
                <a:r>
                  <a:rPr lang="en-US" sz="2800" dirty="0" smtClean="0">
                    <a:solidFill>
                      <a:schemeClr val="tx1"/>
                    </a:solidFill>
                  </a:rPr>
                  <a:t>k = -N…-2, -1, 0, 1, 2 …N</a:t>
                </a:r>
              </a:p>
              <a:p>
                <a:r>
                  <a:rPr lang="en-US" sz="2800" dirty="0" smtClean="0">
                    <a:solidFill>
                      <a:schemeClr val="tx1"/>
                    </a:solidFill>
                  </a:rPr>
                  <a:t>N = Nyquist Zones</a:t>
                </a:r>
              </a:p>
              <a:p>
                <a:r>
                  <a:rPr lang="en-US" sz="2800" dirty="0" smtClean="0">
                    <a:solidFill>
                      <a:schemeClr val="tx1"/>
                    </a:solidFill>
                  </a:rPr>
                  <a:t>f</a:t>
                </a:r>
                <a:r>
                  <a:rPr lang="en-US" sz="2800" baseline="-25000" dirty="0" smtClean="0">
                    <a:solidFill>
                      <a:schemeClr val="tx1"/>
                    </a:solidFill>
                  </a:rPr>
                  <a:t>s</a:t>
                </a:r>
                <a:r>
                  <a:rPr lang="en-US" sz="2800" dirty="0" smtClean="0">
                    <a:solidFill>
                      <a:schemeClr val="tx1"/>
                    </a:solidFill>
                  </a:rPr>
                  <a:t> = sampling rate</a:t>
                </a:r>
              </a:p>
              <a:p>
                <a:r>
                  <a:rPr lang="en-US" sz="2800" dirty="0" smtClean="0">
                    <a:solidFill>
                      <a:schemeClr val="tx1"/>
                    </a:solidFill>
                  </a:rPr>
                  <a:t>f</a:t>
                </a:r>
                <a:r>
                  <a:rPr lang="en-US" sz="2800" baseline="-25000" dirty="0" smtClean="0">
                    <a:solidFill>
                      <a:schemeClr val="tx1"/>
                    </a:solidFill>
                  </a:rPr>
                  <a:t>in</a:t>
                </a:r>
                <a:r>
                  <a:rPr lang="en-US" sz="2800" dirty="0" smtClean="0">
                    <a:solidFill>
                      <a:schemeClr val="tx1"/>
                    </a:solidFill>
                  </a:rPr>
                  <a:t> = input frequency</a:t>
                </a:r>
              </a:p>
            </p:txBody>
          </p:sp>
        </mc:Choice>
        <mc:Fallback xmlns="">
          <p:sp>
            <p:nvSpPr>
              <p:cNvPr id="5" name="Rounded Rectangle 4"/>
              <p:cNvSpPr>
                <a:spLocks noRot="1" noChangeAspect="1" noMove="1" noResize="1" noEditPoints="1" noAdjustHandles="1" noChangeArrowheads="1" noChangeShapeType="1" noTextEdit="1"/>
              </p:cNvSpPr>
              <p:nvPr/>
            </p:nvSpPr>
            <p:spPr>
              <a:xfrm>
                <a:off x="247185" y="1044498"/>
                <a:ext cx="4726166" cy="3146502"/>
              </a:xfrm>
              <a:prstGeom prst="roundRect">
                <a:avLst/>
              </a:prstGeom>
              <a:blipFill rotWithShape="1">
                <a:blip r:embed="rId4"/>
                <a:stretch>
                  <a:fillRect t="-191" b="-3633"/>
                </a:stretch>
              </a:blipFill>
              <a:ln w="38100">
                <a:solidFill>
                  <a:srgbClr val="FF000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ounded Rectangle 5"/>
              <p:cNvSpPr/>
              <p:nvPr/>
            </p:nvSpPr>
            <p:spPr>
              <a:xfrm>
                <a:off x="6138747" y="1044498"/>
                <a:ext cx="8339253" cy="5432502"/>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smtClean="0">
                    <a:solidFill>
                      <a:schemeClr val="tx1"/>
                    </a:solidFill>
                  </a:rPr>
                  <a:t>Example</a:t>
                </a:r>
              </a:p>
              <a:p>
                <a:pPr/>
                <a14:m>
                  <m:oMathPara xmlns:m="http://schemas.openxmlformats.org/officeDocument/2006/math">
                    <m:oMathParaPr>
                      <m:jc m:val="left"/>
                    </m:oMathParaPr>
                    <m:oMath xmlns:m="http://schemas.openxmlformats.org/officeDocument/2006/math">
                      <m:r>
                        <a:rPr lang="en-US" sz="2800" b="0" i="1" smtClean="0">
                          <a:solidFill>
                            <a:schemeClr val="tx1"/>
                          </a:solidFill>
                          <a:latin typeface="Cambria Math"/>
                        </a:rPr>
                        <m:t>𝑘</m:t>
                      </m:r>
                      <m:r>
                        <a:rPr lang="en-US" sz="2800" i="1">
                          <a:solidFill>
                            <a:schemeClr val="tx1"/>
                          </a:solidFill>
                          <a:latin typeface="Cambria Math"/>
                        </a:rPr>
                        <m:t>=…−4, −3,−2,−1, 0, 1, 2⋯</m:t>
                      </m:r>
                    </m:oMath>
                  </m:oMathPara>
                </a14:m>
                <a:endParaRPr lang="en-US" sz="2800" i="1" dirty="0" smtClean="0">
                  <a:solidFill>
                    <a:schemeClr val="tx1"/>
                  </a:solidFill>
                  <a:latin typeface="Cambria Math"/>
                </a:endParaRPr>
              </a:p>
              <a:p>
                <a:pPr/>
                <a14:m>
                  <m:oMathPara xmlns:m="http://schemas.openxmlformats.org/officeDocument/2006/math">
                    <m:oMathParaPr>
                      <m:jc m:val="left"/>
                    </m:oMathParaPr>
                    <m:oMath xmlns:m="http://schemas.openxmlformats.org/officeDocument/2006/math">
                      <m:sSub>
                        <m:sSubPr>
                          <m:ctrlPr>
                            <a:rPr lang="en-US" sz="2800" i="1" smtClean="0">
                              <a:solidFill>
                                <a:schemeClr val="tx1"/>
                              </a:solidFill>
                              <a:latin typeface="Cambria Math"/>
                            </a:rPr>
                          </m:ctrlPr>
                        </m:sSubPr>
                        <m:e>
                          <m:r>
                            <a:rPr lang="en-US" sz="2800" b="0" i="1" smtClean="0">
                              <a:solidFill>
                                <a:schemeClr val="tx1"/>
                              </a:solidFill>
                              <a:latin typeface="Cambria Math"/>
                            </a:rPr>
                            <m:t>𝑓</m:t>
                          </m:r>
                        </m:e>
                        <m:sub>
                          <m:r>
                            <a:rPr lang="en-US" sz="2800" b="0" i="1" smtClean="0">
                              <a:solidFill>
                                <a:schemeClr val="tx1"/>
                              </a:solidFill>
                              <a:latin typeface="Cambria Math"/>
                            </a:rPr>
                            <m:t>𝑠</m:t>
                          </m:r>
                        </m:sub>
                      </m:sSub>
                      <m:r>
                        <a:rPr lang="en-US" sz="2800" b="0" i="1" smtClean="0">
                          <a:solidFill>
                            <a:schemeClr val="tx1"/>
                          </a:solidFill>
                          <a:latin typeface="Cambria Math"/>
                        </a:rPr>
                        <m:t>=10</m:t>
                      </m:r>
                      <m:r>
                        <a:rPr lang="en-US" sz="2800" b="0" i="1" smtClean="0">
                          <a:solidFill>
                            <a:schemeClr val="tx1"/>
                          </a:solidFill>
                          <a:latin typeface="Cambria Math"/>
                        </a:rPr>
                        <m:t>𝑘𝐻𝑧</m:t>
                      </m:r>
                    </m:oMath>
                  </m:oMathPara>
                </a14:m>
                <a:endParaRPr lang="en-US" sz="2800" dirty="0" smtClean="0">
                  <a:solidFill>
                    <a:schemeClr val="tx1"/>
                  </a:solidFill>
                </a:endParaRPr>
              </a:p>
              <a:p>
                <a:pPr/>
                <a14:m>
                  <m:oMathPara xmlns:m="http://schemas.openxmlformats.org/officeDocument/2006/math">
                    <m:oMathParaPr>
                      <m:jc m:val="left"/>
                    </m:oMathParaPr>
                    <m:oMath xmlns:m="http://schemas.openxmlformats.org/officeDocument/2006/math">
                      <m:sSub>
                        <m:sSubPr>
                          <m:ctrlPr>
                            <a:rPr lang="en-US" sz="2800" i="1" smtClean="0">
                              <a:solidFill>
                                <a:schemeClr val="tx1"/>
                              </a:solidFill>
                              <a:latin typeface="Cambria Math"/>
                            </a:rPr>
                          </m:ctrlPr>
                        </m:sSubPr>
                        <m:e>
                          <m:r>
                            <a:rPr lang="en-US" sz="2800" b="0" i="1" smtClean="0">
                              <a:solidFill>
                                <a:schemeClr val="tx1"/>
                              </a:solidFill>
                              <a:latin typeface="Cambria Math"/>
                            </a:rPr>
                            <m:t>𝑓</m:t>
                          </m:r>
                        </m:e>
                        <m:sub>
                          <m:r>
                            <a:rPr lang="en-US" sz="2800" b="0" i="1" smtClean="0">
                              <a:solidFill>
                                <a:schemeClr val="tx1"/>
                              </a:solidFill>
                              <a:latin typeface="Cambria Math"/>
                            </a:rPr>
                            <m:t>𝑖𝑛</m:t>
                          </m:r>
                        </m:sub>
                      </m:sSub>
                      <m:r>
                        <a:rPr lang="en-US" sz="2800" b="0" i="1" smtClean="0">
                          <a:solidFill>
                            <a:schemeClr val="tx1"/>
                          </a:solidFill>
                          <a:latin typeface="Cambria Math"/>
                        </a:rPr>
                        <m:t>=10.1</m:t>
                      </m:r>
                      <m:r>
                        <a:rPr lang="en-US" sz="2800" b="0" i="1" smtClean="0">
                          <a:solidFill>
                            <a:schemeClr val="tx1"/>
                          </a:solidFill>
                          <a:latin typeface="Cambria Math"/>
                        </a:rPr>
                        <m:t>𝑘𝐻𝑧</m:t>
                      </m:r>
                    </m:oMath>
                  </m:oMathPara>
                </a14:m>
                <a:endParaRPr lang="en-US" sz="2800" dirty="0" smtClean="0">
                  <a:solidFill>
                    <a:schemeClr val="tx1"/>
                  </a:solidFill>
                </a:endParaRPr>
              </a:p>
              <a:p>
                <a:pPr/>
                <a14:m>
                  <m:oMathPara xmlns:m="http://schemas.openxmlformats.org/officeDocument/2006/math">
                    <m:oMathParaPr>
                      <m:jc m:val="left"/>
                    </m:oMathParaPr>
                    <m:oMath xmlns:m="http://schemas.openxmlformats.org/officeDocument/2006/math">
                      <m:sSub>
                        <m:sSubPr>
                          <m:ctrlPr>
                            <a:rPr lang="en-US" sz="2800" i="1" smtClean="0">
                              <a:solidFill>
                                <a:schemeClr val="tx1"/>
                              </a:solidFill>
                              <a:latin typeface="Cambria Math"/>
                            </a:rPr>
                          </m:ctrlPr>
                        </m:sSubPr>
                        <m:e>
                          <m:r>
                            <a:rPr lang="en-US" sz="2800" b="0" i="1" smtClean="0">
                              <a:solidFill>
                                <a:schemeClr val="tx1"/>
                              </a:solidFill>
                              <a:latin typeface="Cambria Math"/>
                            </a:rPr>
                            <m:t>𝑓</m:t>
                          </m:r>
                        </m:e>
                        <m:sub>
                          <m:r>
                            <a:rPr lang="en-US" sz="2800" b="0" i="1" smtClean="0">
                              <a:solidFill>
                                <a:schemeClr val="tx1"/>
                              </a:solidFill>
                              <a:latin typeface="Cambria Math"/>
                            </a:rPr>
                            <m:t>𝑎𝑙𝑖𝑎𝑠</m:t>
                          </m:r>
                        </m:sub>
                      </m:sSub>
                      <m:r>
                        <a:rPr lang="en-US" sz="2800" b="0" i="1" smtClean="0">
                          <a:solidFill>
                            <a:schemeClr val="tx1"/>
                          </a:solidFill>
                          <a:latin typeface="Cambria Math"/>
                        </a:rPr>
                        <m:t>=</m:t>
                      </m:r>
                      <m:d>
                        <m:dPr>
                          <m:begChr m:val="|"/>
                          <m:endChr m:val="|"/>
                          <m:ctrlPr>
                            <a:rPr lang="en-US" sz="2800" i="1" smtClean="0">
                              <a:solidFill>
                                <a:schemeClr val="tx1"/>
                              </a:solidFill>
                              <a:latin typeface="Cambria Math"/>
                            </a:rPr>
                          </m:ctrlPr>
                        </m:dPr>
                        <m:e>
                          <m:r>
                            <a:rPr lang="en-US" sz="2800" b="0" i="1">
                              <a:solidFill>
                                <a:schemeClr val="tx1"/>
                              </a:solidFill>
                              <a:latin typeface="Cambria Math"/>
                            </a:rPr>
                            <m:t>𝑛</m:t>
                          </m:r>
                          <m:r>
                            <a:rPr lang="en-US" sz="2800" b="0" i="1">
                              <a:solidFill>
                                <a:schemeClr val="tx1"/>
                              </a:solidFill>
                              <a:latin typeface="Cambria Math"/>
                              <a:ea typeface="Cambria Math"/>
                            </a:rPr>
                            <m:t>∙</m:t>
                          </m:r>
                          <m:sSub>
                            <m:sSubPr>
                              <m:ctrlPr>
                                <a:rPr lang="en-US" sz="2800" i="1">
                                  <a:solidFill>
                                    <a:schemeClr val="tx1"/>
                                  </a:solidFill>
                                  <a:latin typeface="Cambria Math"/>
                                  <a:ea typeface="Cambria Math"/>
                                </a:rPr>
                              </m:ctrlPr>
                            </m:sSubPr>
                            <m:e>
                              <m:r>
                                <a:rPr lang="en-US" sz="2800" b="0" i="1">
                                  <a:solidFill>
                                    <a:schemeClr val="tx1"/>
                                  </a:solidFill>
                                  <a:latin typeface="Cambria Math"/>
                                  <a:ea typeface="Cambria Math"/>
                                </a:rPr>
                                <m:t>𝑓</m:t>
                              </m:r>
                            </m:e>
                            <m:sub>
                              <m:r>
                                <a:rPr lang="en-US" sz="2800" b="0" i="1">
                                  <a:solidFill>
                                    <a:schemeClr val="tx1"/>
                                  </a:solidFill>
                                  <a:latin typeface="Cambria Math"/>
                                  <a:ea typeface="Cambria Math"/>
                                </a:rPr>
                                <m:t>𝑠</m:t>
                              </m:r>
                            </m:sub>
                          </m:sSub>
                          <m:r>
                            <a:rPr lang="en-US" sz="2800" b="0" i="1">
                              <a:solidFill>
                                <a:schemeClr val="tx1"/>
                              </a:solidFill>
                              <a:latin typeface="Cambria Math"/>
                              <a:ea typeface="Cambria Math"/>
                            </a:rPr>
                            <m:t>+</m:t>
                          </m:r>
                          <m:sSub>
                            <m:sSubPr>
                              <m:ctrlPr>
                                <a:rPr lang="en-US" sz="2800" i="1">
                                  <a:solidFill>
                                    <a:schemeClr val="tx1"/>
                                  </a:solidFill>
                                  <a:latin typeface="Cambria Math"/>
                                  <a:ea typeface="Cambria Math"/>
                                </a:rPr>
                              </m:ctrlPr>
                            </m:sSubPr>
                            <m:e>
                              <m:r>
                                <a:rPr lang="en-US" sz="2800" b="0" i="1">
                                  <a:solidFill>
                                    <a:schemeClr val="tx1"/>
                                  </a:solidFill>
                                  <a:latin typeface="Cambria Math"/>
                                  <a:ea typeface="Cambria Math"/>
                                </a:rPr>
                                <m:t>𝑓</m:t>
                              </m:r>
                            </m:e>
                            <m:sub>
                              <m:r>
                                <a:rPr lang="en-US" sz="2800" b="0" i="1">
                                  <a:solidFill>
                                    <a:schemeClr val="tx1"/>
                                  </a:solidFill>
                                  <a:latin typeface="Cambria Math"/>
                                  <a:ea typeface="Cambria Math"/>
                                </a:rPr>
                                <m:t>𝑖𝑛</m:t>
                              </m:r>
                            </m:sub>
                          </m:sSub>
                        </m:e>
                      </m:d>
                    </m:oMath>
                  </m:oMathPara>
                </a14:m>
                <a:endParaRPr lang="en-US" sz="2800" dirty="0" smtClean="0">
                  <a:solidFill>
                    <a:schemeClr val="tx1"/>
                  </a:solidFill>
                  <a:ea typeface="Cambria Math"/>
                </a:endParaRPr>
              </a:p>
              <a:p>
                <a:pPr/>
                <a14:m>
                  <m:oMathPara xmlns:m="http://schemas.openxmlformats.org/officeDocument/2006/math">
                    <m:oMathParaPr>
                      <m:jc m:val="left"/>
                    </m:oMathParaPr>
                    <m:oMath xmlns:m="http://schemas.openxmlformats.org/officeDocument/2006/math">
                      <m:sSub>
                        <m:sSubPr>
                          <m:ctrlPr>
                            <a:rPr lang="en-US" sz="2800" i="1">
                              <a:solidFill>
                                <a:schemeClr val="tx1"/>
                              </a:solidFill>
                              <a:latin typeface="Cambria Math"/>
                            </a:rPr>
                          </m:ctrlPr>
                        </m:sSubPr>
                        <m:e>
                          <m:r>
                            <a:rPr lang="en-US" sz="2800" i="1">
                              <a:solidFill>
                                <a:schemeClr val="tx1"/>
                              </a:solidFill>
                              <a:latin typeface="Cambria Math"/>
                            </a:rPr>
                            <m:t>𝑓</m:t>
                          </m:r>
                        </m:e>
                        <m:sub>
                          <m:r>
                            <a:rPr lang="en-US" sz="2800" i="1">
                              <a:solidFill>
                                <a:schemeClr val="tx1"/>
                              </a:solidFill>
                              <a:latin typeface="Cambria Math"/>
                            </a:rPr>
                            <m:t>𝑎𝑙𝑖𝑎𝑠</m:t>
                          </m:r>
                        </m:sub>
                      </m:sSub>
                      <m:d>
                        <m:dPr>
                          <m:ctrlPr>
                            <a:rPr lang="en-US" sz="2800" i="1">
                              <a:solidFill>
                                <a:schemeClr val="tx1"/>
                              </a:solidFill>
                              <a:latin typeface="Cambria Math"/>
                            </a:rPr>
                          </m:ctrlPr>
                        </m:dPr>
                        <m:e>
                          <m:r>
                            <a:rPr lang="en-US" sz="2800" i="1">
                              <a:solidFill>
                                <a:schemeClr val="tx1"/>
                              </a:solidFill>
                              <a:latin typeface="Cambria Math"/>
                            </a:rPr>
                            <m:t>−</m:t>
                          </m:r>
                          <m:r>
                            <a:rPr lang="en-US" sz="2800" b="0" i="1" smtClean="0">
                              <a:solidFill>
                                <a:schemeClr val="tx1"/>
                              </a:solidFill>
                              <a:latin typeface="Cambria Math"/>
                            </a:rPr>
                            <m:t>4</m:t>
                          </m:r>
                        </m:e>
                      </m:d>
                      <m:r>
                        <a:rPr lang="en-US" sz="2800" i="1">
                          <a:solidFill>
                            <a:schemeClr val="tx1"/>
                          </a:solidFill>
                          <a:latin typeface="Cambria Math"/>
                        </a:rPr>
                        <m:t>=</m:t>
                      </m:r>
                      <m:d>
                        <m:dPr>
                          <m:begChr m:val="|"/>
                          <m:endChr m:val="|"/>
                          <m:ctrlPr>
                            <a:rPr lang="en-US" sz="2800" i="1">
                              <a:solidFill>
                                <a:schemeClr val="tx1"/>
                              </a:solidFill>
                              <a:latin typeface="Cambria Math"/>
                            </a:rPr>
                          </m:ctrlPr>
                        </m:dPr>
                        <m:e>
                          <m:r>
                            <a:rPr lang="en-US" sz="2800" i="1">
                              <a:solidFill>
                                <a:schemeClr val="tx1"/>
                              </a:solidFill>
                              <a:latin typeface="Cambria Math"/>
                            </a:rPr>
                            <m:t>−</m:t>
                          </m:r>
                          <m:r>
                            <a:rPr lang="en-US" sz="2800" b="0" i="1" smtClean="0">
                              <a:solidFill>
                                <a:schemeClr val="tx1"/>
                              </a:solidFill>
                              <a:latin typeface="Cambria Math"/>
                            </a:rPr>
                            <m:t>4</m:t>
                          </m:r>
                          <m:r>
                            <a:rPr lang="en-US" sz="2800" i="1">
                              <a:solidFill>
                                <a:schemeClr val="tx1"/>
                              </a:solidFill>
                              <a:latin typeface="Cambria Math"/>
                              <a:ea typeface="Cambria Math"/>
                            </a:rPr>
                            <m:t>∙</m:t>
                          </m:r>
                          <m:r>
                            <a:rPr lang="en-US" sz="2800" i="1">
                              <a:solidFill>
                                <a:schemeClr val="tx1"/>
                              </a:solidFill>
                              <a:latin typeface="Cambria Math"/>
                            </a:rPr>
                            <m:t>10</m:t>
                          </m:r>
                          <m:r>
                            <a:rPr lang="en-US" sz="2800" i="1">
                              <a:solidFill>
                                <a:schemeClr val="tx1"/>
                              </a:solidFill>
                              <a:latin typeface="Cambria Math"/>
                            </a:rPr>
                            <m:t>𝑘𝐻𝑧</m:t>
                          </m:r>
                          <m:r>
                            <a:rPr lang="en-US" sz="2800" i="1">
                              <a:solidFill>
                                <a:schemeClr val="tx1"/>
                              </a:solidFill>
                              <a:latin typeface="Cambria Math"/>
                              <a:ea typeface="Cambria Math"/>
                            </a:rPr>
                            <m:t>+10.1</m:t>
                          </m:r>
                          <m:r>
                            <a:rPr lang="en-US" sz="2800" i="1">
                              <a:solidFill>
                                <a:schemeClr val="tx1"/>
                              </a:solidFill>
                              <a:latin typeface="Cambria Math"/>
                              <a:ea typeface="Cambria Math"/>
                            </a:rPr>
                            <m:t>𝑘𝐻𝑧</m:t>
                          </m:r>
                        </m:e>
                      </m:d>
                      <m:r>
                        <a:rPr lang="en-US" sz="2800" i="1">
                          <a:solidFill>
                            <a:schemeClr val="tx1"/>
                          </a:solidFill>
                          <a:latin typeface="Cambria Math"/>
                          <a:ea typeface="Cambria Math"/>
                        </a:rPr>
                        <m:t>=</m:t>
                      </m:r>
                      <m:r>
                        <a:rPr lang="en-US" sz="2800" b="0" i="1" smtClean="0">
                          <a:solidFill>
                            <a:schemeClr val="tx1"/>
                          </a:solidFill>
                          <a:latin typeface="Cambria Math"/>
                          <a:ea typeface="Cambria Math"/>
                        </a:rPr>
                        <m:t>2</m:t>
                      </m:r>
                      <m:r>
                        <a:rPr lang="en-US" sz="2800" i="1">
                          <a:solidFill>
                            <a:schemeClr val="tx1"/>
                          </a:solidFill>
                          <a:latin typeface="Cambria Math"/>
                          <a:ea typeface="Cambria Math"/>
                        </a:rPr>
                        <m:t>9.9</m:t>
                      </m:r>
                      <m:r>
                        <a:rPr lang="en-US" sz="2800" i="1">
                          <a:solidFill>
                            <a:schemeClr val="tx1"/>
                          </a:solidFill>
                          <a:latin typeface="Cambria Math"/>
                          <a:ea typeface="Cambria Math"/>
                        </a:rPr>
                        <m:t>𝑘𝐻𝑧</m:t>
                      </m:r>
                    </m:oMath>
                  </m:oMathPara>
                </a14:m>
                <a:endParaRPr lang="en-US" sz="2800" dirty="0" smtClean="0">
                  <a:solidFill>
                    <a:schemeClr val="tx1"/>
                  </a:solidFill>
                  <a:ea typeface="Cambria Math"/>
                </a:endParaRPr>
              </a:p>
              <a:p>
                <a:pPr/>
                <a14:m>
                  <m:oMathPara xmlns:m="http://schemas.openxmlformats.org/officeDocument/2006/math">
                    <m:oMathParaPr>
                      <m:jc m:val="left"/>
                    </m:oMathParaPr>
                    <m:oMath xmlns:m="http://schemas.openxmlformats.org/officeDocument/2006/math">
                      <m:sSub>
                        <m:sSubPr>
                          <m:ctrlPr>
                            <a:rPr lang="en-US" sz="2800" i="1" smtClean="0">
                              <a:solidFill>
                                <a:schemeClr val="tx1"/>
                              </a:solidFill>
                              <a:latin typeface="Cambria Math"/>
                            </a:rPr>
                          </m:ctrlPr>
                        </m:sSubPr>
                        <m:e>
                          <m:r>
                            <a:rPr lang="en-US" sz="2800" b="0" i="1">
                              <a:solidFill>
                                <a:schemeClr val="tx1"/>
                              </a:solidFill>
                              <a:latin typeface="Cambria Math"/>
                            </a:rPr>
                            <m:t>𝑓</m:t>
                          </m:r>
                        </m:e>
                        <m:sub>
                          <m:r>
                            <a:rPr lang="en-US" sz="2800" b="0" i="1">
                              <a:solidFill>
                                <a:schemeClr val="tx1"/>
                              </a:solidFill>
                              <a:latin typeface="Cambria Math"/>
                            </a:rPr>
                            <m:t>𝑎𝑙𝑖𝑎𝑠</m:t>
                          </m:r>
                        </m:sub>
                      </m:sSub>
                      <m:d>
                        <m:dPr>
                          <m:ctrlPr>
                            <a:rPr lang="en-US" sz="2800" i="1">
                              <a:solidFill>
                                <a:schemeClr val="tx1"/>
                              </a:solidFill>
                              <a:latin typeface="Cambria Math"/>
                            </a:rPr>
                          </m:ctrlPr>
                        </m:dPr>
                        <m:e>
                          <m:r>
                            <a:rPr lang="en-US" sz="2800" b="0" i="1">
                              <a:solidFill>
                                <a:schemeClr val="tx1"/>
                              </a:solidFill>
                              <a:latin typeface="Cambria Math"/>
                            </a:rPr>
                            <m:t>−</m:t>
                          </m:r>
                          <m:r>
                            <a:rPr lang="en-US" sz="2800" b="0" i="1" smtClean="0">
                              <a:solidFill>
                                <a:schemeClr val="tx1"/>
                              </a:solidFill>
                              <a:latin typeface="Cambria Math"/>
                            </a:rPr>
                            <m:t>3</m:t>
                          </m:r>
                        </m:e>
                      </m:d>
                      <m:r>
                        <a:rPr lang="en-US" sz="2800" b="0" i="1">
                          <a:solidFill>
                            <a:schemeClr val="tx1"/>
                          </a:solidFill>
                          <a:latin typeface="Cambria Math"/>
                        </a:rPr>
                        <m:t>=</m:t>
                      </m:r>
                      <m:d>
                        <m:dPr>
                          <m:begChr m:val="|"/>
                          <m:endChr m:val="|"/>
                          <m:ctrlPr>
                            <a:rPr lang="en-US" sz="2800" i="1">
                              <a:solidFill>
                                <a:schemeClr val="tx1"/>
                              </a:solidFill>
                              <a:latin typeface="Cambria Math"/>
                            </a:rPr>
                          </m:ctrlPr>
                        </m:dPr>
                        <m:e>
                          <m:r>
                            <a:rPr lang="en-US" sz="2800" b="0" i="1">
                              <a:solidFill>
                                <a:schemeClr val="tx1"/>
                              </a:solidFill>
                              <a:latin typeface="Cambria Math"/>
                            </a:rPr>
                            <m:t>−</m:t>
                          </m:r>
                          <m:r>
                            <a:rPr lang="en-US" sz="2800" b="0" i="1" smtClean="0">
                              <a:solidFill>
                                <a:schemeClr val="tx1"/>
                              </a:solidFill>
                              <a:latin typeface="Cambria Math"/>
                            </a:rPr>
                            <m:t>3</m:t>
                          </m:r>
                          <m:r>
                            <a:rPr lang="en-US" sz="2800" b="0" i="1">
                              <a:solidFill>
                                <a:schemeClr val="tx1"/>
                              </a:solidFill>
                              <a:latin typeface="Cambria Math"/>
                              <a:ea typeface="Cambria Math"/>
                            </a:rPr>
                            <m:t>∙</m:t>
                          </m:r>
                          <m:r>
                            <a:rPr lang="en-US" sz="2800" b="0" i="1">
                              <a:solidFill>
                                <a:schemeClr val="tx1"/>
                              </a:solidFill>
                              <a:latin typeface="Cambria Math"/>
                            </a:rPr>
                            <m:t>10</m:t>
                          </m:r>
                          <m:r>
                            <a:rPr lang="en-US" sz="2800" b="0" i="1">
                              <a:solidFill>
                                <a:schemeClr val="tx1"/>
                              </a:solidFill>
                              <a:latin typeface="Cambria Math"/>
                            </a:rPr>
                            <m:t>𝑘𝐻𝑧</m:t>
                          </m:r>
                          <m:r>
                            <a:rPr lang="en-US" sz="2800" b="0" i="1">
                              <a:solidFill>
                                <a:schemeClr val="tx1"/>
                              </a:solidFill>
                              <a:latin typeface="Cambria Math"/>
                              <a:ea typeface="Cambria Math"/>
                            </a:rPr>
                            <m:t>+10.1</m:t>
                          </m:r>
                          <m:r>
                            <a:rPr lang="en-US" sz="2800" b="0" i="1">
                              <a:solidFill>
                                <a:schemeClr val="tx1"/>
                              </a:solidFill>
                              <a:latin typeface="Cambria Math"/>
                              <a:ea typeface="Cambria Math"/>
                            </a:rPr>
                            <m:t>𝑘𝐻𝑧</m:t>
                          </m:r>
                        </m:e>
                      </m:d>
                      <m:r>
                        <a:rPr lang="en-US" sz="2800" b="0" i="1">
                          <a:solidFill>
                            <a:schemeClr val="tx1"/>
                          </a:solidFill>
                          <a:latin typeface="Cambria Math"/>
                          <a:ea typeface="Cambria Math"/>
                        </a:rPr>
                        <m:t>=</m:t>
                      </m:r>
                      <m:r>
                        <a:rPr lang="en-US" sz="2800" b="0" i="1" smtClean="0">
                          <a:solidFill>
                            <a:schemeClr val="tx1"/>
                          </a:solidFill>
                          <a:latin typeface="Cambria Math"/>
                          <a:ea typeface="Cambria Math"/>
                        </a:rPr>
                        <m:t>1</m:t>
                      </m:r>
                      <m:r>
                        <a:rPr lang="en-US" sz="2800" b="0" i="1">
                          <a:solidFill>
                            <a:schemeClr val="tx1"/>
                          </a:solidFill>
                          <a:latin typeface="Cambria Math"/>
                          <a:ea typeface="Cambria Math"/>
                        </a:rPr>
                        <m:t>9.9</m:t>
                      </m:r>
                      <m:r>
                        <a:rPr lang="en-US" sz="2800" b="0" i="1">
                          <a:solidFill>
                            <a:schemeClr val="tx1"/>
                          </a:solidFill>
                          <a:latin typeface="Cambria Math"/>
                          <a:ea typeface="Cambria Math"/>
                        </a:rPr>
                        <m:t>𝑘𝐻𝑧</m:t>
                      </m:r>
                    </m:oMath>
                  </m:oMathPara>
                </a14:m>
                <a:endParaRPr lang="en-US" sz="2800" dirty="0" smtClean="0">
                  <a:solidFill>
                    <a:schemeClr val="tx1"/>
                  </a:solidFill>
                  <a:ea typeface="Cambria Math"/>
                </a:endParaRPr>
              </a:p>
              <a:p>
                <a:pPr/>
                <a14:m>
                  <m:oMathPara xmlns:m="http://schemas.openxmlformats.org/officeDocument/2006/math">
                    <m:oMathParaPr>
                      <m:jc m:val="left"/>
                    </m:oMathParaPr>
                    <m:oMath xmlns:m="http://schemas.openxmlformats.org/officeDocument/2006/math">
                      <m:sSub>
                        <m:sSubPr>
                          <m:ctrlPr>
                            <a:rPr lang="en-US" sz="2800" i="1">
                              <a:solidFill>
                                <a:schemeClr val="tx1"/>
                              </a:solidFill>
                              <a:latin typeface="Cambria Math"/>
                            </a:rPr>
                          </m:ctrlPr>
                        </m:sSubPr>
                        <m:e>
                          <m:r>
                            <a:rPr lang="en-US" sz="2800" b="0" i="1">
                              <a:solidFill>
                                <a:schemeClr val="tx1"/>
                              </a:solidFill>
                              <a:latin typeface="Cambria Math"/>
                            </a:rPr>
                            <m:t>𝑓</m:t>
                          </m:r>
                        </m:e>
                        <m:sub>
                          <m:r>
                            <a:rPr lang="en-US" sz="2800" b="0" i="1">
                              <a:solidFill>
                                <a:schemeClr val="tx1"/>
                              </a:solidFill>
                              <a:latin typeface="Cambria Math"/>
                            </a:rPr>
                            <m:t>𝑎𝑙𝑖𝑎𝑠</m:t>
                          </m:r>
                        </m:sub>
                      </m:sSub>
                      <m:d>
                        <m:dPr>
                          <m:ctrlPr>
                            <a:rPr lang="en-US" sz="2800" i="1">
                              <a:solidFill>
                                <a:schemeClr val="tx1"/>
                              </a:solidFill>
                              <a:latin typeface="Cambria Math"/>
                            </a:rPr>
                          </m:ctrlPr>
                        </m:dPr>
                        <m:e>
                          <m:r>
                            <a:rPr lang="en-US" sz="2800" b="0" i="1">
                              <a:solidFill>
                                <a:schemeClr val="tx1"/>
                              </a:solidFill>
                              <a:latin typeface="Cambria Math"/>
                            </a:rPr>
                            <m:t>−</m:t>
                          </m:r>
                          <m:r>
                            <a:rPr lang="en-US" sz="2800" b="0" i="1" smtClean="0">
                              <a:solidFill>
                                <a:schemeClr val="tx1"/>
                              </a:solidFill>
                              <a:latin typeface="Cambria Math"/>
                            </a:rPr>
                            <m:t>2</m:t>
                          </m:r>
                        </m:e>
                      </m:d>
                      <m:r>
                        <a:rPr lang="en-US" sz="2800" b="0" i="1">
                          <a:solidFill>
                            <a:schemeClr val="tx1"/>
                          </a:solidFill>
                          <a:latin typeface="Cambria Math"/>
                        </a:rPr>
                        <m:t>=</m:t>
                      </m:r>
                      <m:d>
                        <m:dPr>
                          <m:begChr m:val="|"/>
                          <m:endChr m:val="|"/>
                          <m:ctrlPr>
                            <a:rPr lang="en-US" sz="2800" i="1">
                              <a:solidFill>
                                <a:schemeClr val="tx1"/>
                              </a:solidFill>
                              <a:latin typeface="Cambria Math"/>
                            </a:rPr>
                          </m:ctrlPr>
                        </m:dPr>
                        <m:e>
                          <m:r>
                            <a:rPr lang="en-US" sz="2800" b="0" i="1">
                              <a:solidFill>
                                <a:schemeClr val="tx1"/>
                              </a:solidFill>
                              <a:latin typeface="Cambria Math"/>
                            </a:rPr>
                            <m:t>−</m:t>
                          </m:r>
                          <m:r>
                            <a:rPr lang="en-US" sz="2800" b="0" i="1" smtClean="0">
                              <a:solidFill>
                                <a:schemeClr val="tx1"/>
                              </a:solidFill>
                              <a:latin typeface="Cambria Math"/>
                            </a:rPr>
                            <m:t>2</m:t>
                          </m:r>
                          <m:r>
                            <a:rPr lang="en-US" sz="2800" b="0" i="1">
                              <a:solidFill>
                                <a:schemeClr val="tx1"/>
                              </a:solidFill>
                              <a:latin typeface="Cambria Math"/>
                              <a:ea typeface="Cambria Math"/>
                            </a:rPr>
                            <m:t>∙</m:t>
                          </m:r>
                          <m:r>
                            <a:rPr lang="en-US" sz="2800" b="0" i="1">
                              <a:solidFill>
                                <a:schemeClr val="tx1"/>
                              </a:solidFill>
                              <a:latin typeface="Cambria Math"/>
                            </a:rPr>
                            <m:t>10</m:t>
                          </m:r>
                          <m:r>
                            <a:rPr lang="en-US" sz="2800" b="0" i="1">
                              <a:solidFill>
                                <a:schemeClr val="tx1"/>
                              </a:solidFill>
                              <a:latin typeface="Cambria Math"/>
                            </a:rPr>
                            <m:t>𝑘𝐻𝑧</m:t>
                          </m:r>
                          <m:r>
                            <a:rPr lang="en-US" sz="2800" b="0" i="1">
                              <a:solidFill>
                                <a:schemeClr val="tx1"/>
                              </a:solidFill>
                              <a:latin typeface="Cambria Math"/>
                              <a:ea typeface="Cambria Math"/>
                            </a:rPr>
                            <m:t>+10.1</m:t>
                          </m:r>
                          <m:r>
                            <a:rPr lang="en-US" sz="2800" b="0" i="1">
                              <a:solidFill>
                                <a:schemeClr val="tx1"/>
                              </a:solidFill>
                              <a:latin typeface="Cambria Math"/>
                              <a:ea typeface="Cambria Math"/>
                            </a:rPr>
                            <m:t>𝑘𝐻𝑧</m:t>
                          </m:r>
                        </m:e>
                      </m:d>
                      <m:r>
                        <a:rPr lang="en-US" sz="2800" b="0" i="1">
                          <a:solidFill>
                            <a:schemeClr val="tx1"/>
                          </a:solidFill>
                          <a:latin typeface="Cambria Math"/>
                          <a:ea typeface="Cambria Math"/>
                        </a:rPr>
                        <m:t>=</m:t>
                      </m:r>
                      <m:r>
                        <a:rPr lang="en-US" sz="2800" b="0" i="1" smtClean="0">
                          <a:solidFill>
                            <a:schemeClr val="tx1"/>
                          </a:solidFill>
                          <a:latin typeface="Cambria Math"/>
                          <a:ea typeface="Cambria Math"/>
                        </a:rPr>
                        <m:t>9.9</m:t>
                      </m:r>
                      <m:r>
                        <a:rPr lang="en-US" sz="2800" b="0" i="1">
                          <a:solidFill>
                            <a:schemeClr val="tx1"/>
                          </a:solidFill>
                          <a:latin typeface="Cambria Math"/>
                          <a:ea typeface="Cambria Math"/>
                        </a:rPr>
                        <m:t>𝑘𝐻𝑧</m:t>
                      </m:r>
                    </m:oMath>
                  </m:oMathPara>
                </a14:m>
                <a:endParaRPr lang="en-US" sz="2800" dirty="0" smtClean="0">
                  <a:solidFill>
                    <a:schemeClr val="tx1"/>
                  </a:solidFill>
                  <a:ea typeface="Cambria Math"/>
                </a:endParaRPr>
              </a:p>
              <a:p>
                <a:pPr/>
                <a14:m>
                  <m:oMathPara xmlns:m="http://schemas.openxmlformats.org/officeDocument/2006/math">
                    <m:oMathParaPr>
                      <m:jc m:val="left"/>
                    </m:oMathParaPr>
                    <m:oMath xmlns:m="http://schemas.openxmlformats.org/officeDocument/2006/math">
                      <m:sSub>
                        <m:sSubPr>
                          <m:ctrlPr>
                            <a:rPr lang="en-US" sz="2800" i="1">
                              <a:solidFill>
                                <a:schemeClr val="tx1"/>
                              </a:solidFill>
                              <a:latin typeface="Cambria Math"/>
                            </a:rPr>
                          </m:ctrlPr>
                        </m:sSubPr>
                        <m:e>
                          <m:r>
                            <a:rPr lang="en-US" sz="2800" b="0" i="1">
                              <a:solidFill>
                                <a:schemeClr val="tx1"/>
                              </a:solidFill>
                              <a:latin typeface="Cambria Math"/>
                            </a:rPr>
                            <m:t>𝑓</m:t>
                          </m:r>
                        </m:e>
                        <m:sub>
                          <m:r>
                            <a:rPr lang="en-US" sz="2800" b="0" i="1">
                              <a:solidFill>
                                <a:schemeClr val="tx1"/>
                              </a:solidFill>
                              <a:latin typeface="Cambria Math"/>
                            </a:rPr>
                            <m:t>𝑎𝑙𝑖𝑎𝑠</m:t>
                          </m:r>
                        </m:sub>
                      </m:sSub>
                      <m:r>
                        <a:rPr lang="en-US" sz="2800" b="0" i="1" smtClean="0">
                          <a:solidFill>
                            <a:schemeClr val="tx1"/>
                          </a:solidFill>
                          <a:latin typeface="Cambria Math"/>
                        </a:rPr>
                        <m:t>(−1)</m:t>
                      </m:r>
                      <m:r>
                        <a:rPr lang="en-US" sz="2800" b="0" i="1">
                          <a:solidFill>
                            <a:schemeClr val="tx1"/>
                          </a:solidFill>
                          <a:latin typeface="Cambria Math"/>
                        </a:rPr>
                        <m:t>=</m:t>
                      </m:r>
                      <m:d>
                        <m:dPr>
                          <m:begChr m:val="|"/>
                          <m:endChr m:val="|"/>
                          <m:ctrlPr>
                            <a:rPr lang="en-US" sz="2800" i="1">
                              <a:solidFill>
                                <a:schemeClr val="tx1"/>
                              </a:solidFill>
                              <a:latin typeface="Cambria Math"/>
                            </a:rPr>
                          </m:ctrlPr>
                        </m:dPr>
                        <m:e>
                          <m:r>
                            <a:rPr lang="en-US" sz="2800" b="0" i="1" smtClean="0">
                              <a:solidFill>
                                <a:schemeClr val="tx1"/>
                              </a:solidFill>
                              <a:latin typeface="Cambria Math"/>
                            </a:rPr>
                            <m:t>−1</m:t>
                          </m:r>
                          <m:r>
                            <a:rPr lang="en-US" sz="2800" b="0" i="1">
                              <a:solidFill>
                                <a:schemeClr val="tx1"/>
                              </a:solidFill>
                              <a:latin typeface="Cambria Math"/>
                              <a:ea typeface="Cambria Math"/>
                            </a:rPr>
                            <m:t>∙</m:t>
                          </m:r>
                          <m:r>
                            <a:rPr lang="en-US" sz="2800" b="0" i="1">
                              <a:solidFill>
                                <a:schemeClr val="tx1"/>
                              </a:solidFill>
                              <a:latin typeface="Cambria Math"/>
                            </a:rPr>
                            <m:t>10</m:t>
                          </m:r>
                          <m:r>
                            <a:rPr lang="en-US" sz="2800" b="0" i="1">
                              <a:solidFill>
                                <a:schemeClr val="tx1"/>
                              </a:solidFill>
                              <a:latin typeface="Cambria Math"/>
                            </a:rPr>
                            <m:t>𝑘𝐻𝑧</m:t>
                          </m:r>
                          <m:r>
                            <a:rPr lang="en-US" sz="2800" b="0" i="1">
                              <a:solidFill>
                                <a:schemeClr val="tx1"/>
                              </a:solidFill>
                              <a:latin typeface="Cambria Math"/>
                              <a:ea typeface="Cambria Math"/>
                            </a:rPr>
                            <m:t>+</m:t>
                          </m:r>
                          <m:r>
                            <a:rPr lang="en-US" sz="2800" b="0" i="1" smtClean="0">
                              <a:solidFill>
                                <a:schemeClr val="tx1"/>
                              </a:solidFill>
                              <a:latin typeface="Cambria Math"/>
                              <a:ea typeface="Cambria Math"/>
                            </a:rPr>
                            <m:t>10.1</m:t>
                          </m:r>
                          <m:r>
                            <a:rPr lang="en-US" sz="2800" b="0" i="1" smtClean="0">
                              <a:solidFill>
                                <a:schemeClr val="tx1"/>
                              </a:solidFill>
                              <a:latin typeface="Cambria Math"/>
                              <a:ea typeface="Cambria Math"/>
                            </a:rPr>
                            <m:t>𝑘𝐻𝑧</m:t>
                          </m:r>
                        </m:e>
                      </m:d>
                      <m:r>
                        <a:rPr lang="en-US" sz="2800" b="0" i="1" smtClean="0">
                          <a:solidFill>
                            <a:schemeClr val="tx1"/>
                          </a:solidFill>
                          <a:latin typeface="Cambria Math"/>
                          <a:ea typeface="Cambria Math"/>
                        </a:rPr>
                        <m:t>=0.1</m:t>
                      </m:r>
                      <m:r>
                        <a:rPr lang="en-US" sz="2800" b="0" i="1" smtClean="0">
                          <a:solidFill>
                            <a:schemeClr val="tx1"/>
                          </a:solidFill>
                          <a:latin typeface="Cambria Math"/>
                          <a:ea typeface="Cambria Math"/>
                        </a:rPr>
                        <m:t>𝑘𝐻𝑧</m:t>
                      </m:r>
                    </m:oMath>
                  </m:oMathPara>
                </a14:m>
                <a:endParaRPr lang="en-US" sz="2800" dirty="0" smtClean="0">
                  <a:solidFill>
                    <a:schemeClr val="tx1"/>
                  </a:solidFill>
                  <a:ea typeface="Cambria Math"/>
                </a:endParaRPr>
              </a:p>
              <a:p>
                <a:pPr/>
                <a14:m>
                  <m:oMathPara xmlns:m="http://schemas.openxmlformats.org/officeDocument/2006/math">
                    <m:oMathParaPr>
                      <m:jc m:val="left"/>
                    </m:oMathParaPr>
                    <m:oMath xmlns:m="http://schemas.openxmlformats.org/officeDocument/2006/math">
                      <m:sSub>
                        <m:sSubPr>
                          <m:ctrlPr>
                            <a:rPr lang="en-US" sz="2800" i="1">
                              <a:solidFill>
                                <a:schemeClr val="tx1"/>
                              </a:solidFill>
                              <a:latin typeface="Cambria Math"/>
                            </a:rPr>
                          </m:ctrlPr>
                        </m:sSubPr>
                        <m:e>
                          <m:r>
                            <a:rPr lang="en-US" sz="2800" b="0" i="1">
                              <a:solidFill>
                                <a:schemeClr val="tx1"/>
                              </a:solidFill>
                              <a:latin typeface="Cambria Math"/>
                            </a:rPr>
                            <m:t>𝑓</m:t>
                          </m:r>
                        </m:e>
                        <m:sub>
                          <m:r>
                            <a:rPr lang="en-US" sz="2800" b="0" i="1">
                              <a:solidFill>
                                <a:schemeClr val="tx1"/>
                              </a:solidFill>
                              <a:latin typeface="Cambria Math"/>
                            </a:rPr>
                            <m:t>𝑎𝑙𝑖𝑎𝑠</m:t>
                          </m:r>
                        </m:sub>
                      </m:sSub>
                      <m:r>
                        <a:rPr lang="en-US" sz="2800" b="0" i="1">
                          <a:solidFill>
                            <a:schemeClr val="tx1"/>
                          </a:solidFill>
                          <a:latin typeface="Cambria Math"/>
                        </a:rPr>
                        <m:t>(</m:t>
                      </m:r>
                      <m:r>
                        <a:rPr lang="en-US" sz="2800" b="0" i="1" smtClean="0">
                          <a:solidFill>
                            <a:schemeClr val="tx1"/>
                          </a:solidFill>
                          <a:latin typeface="Cambria Math"/>
                        </a:rPr>
                        <m:t>0</m:t>
                      </m:r>
                      <m:r>
                        <a:rPr lang="en-US" sz="2800" b="0" i="1">
                          <a:solidFill>
                            <a:schemeClr val="tx1"/>
                          </a:solidFill>
                          <a:latin typeface="Cambria Math"/>
                        </a:rPr>
                        <m:t>)=</m:t>
                      </m:r>
                      <m:d>
                        <m:dPr>
                          <m:ctrlPr>
                            <a:rPr lang="en-US" sz="2800" i="1">
                              <a:solidFill>
                                <a:schemeClr val="tx1"/>
                              </a:solidFill>
                              <a:latin typeface="Cambria Math"/>
                            </a:rPr>
                          </m:ctrlPr>
                        </m:dPr>
                        <m:e>
                          <m:r>
                            <a:rPr lang="en-US" sz="2800" b="0" i="1">
                              <a:solidFill>
                                <a:schemeClr val="tx1"/>
                              </a:solidFill>
                              <a:latin typeface="Cambria Math"/>
                            </a:rPr>
                            <m:t>0</m:t>
                          </m:r>
                          <m:r>
                            <a:rPr lang="en-US" sz="2800" b="0" i="1">
                              <a:solidFill>
                                <a:schemeClr val="tx1"/>
                              </a:solidFill>
                              <a:latin typeface="Cambria Math"/>
                              <a:ea typeface="Cambria Math"/>
                            </a:rPr>
                            <m:t>∙</m:t>
                          </m:r>
                          <m:r>
                            <a:rPr lang="en-US" sz="2800" b="0" i="1">
                              <a:solidFill>
                                <a:schemeClr val="tx1"/>
                              </a:solidFill>
                              <a:latin typeface="Cambria Math"/>
                            </a:rPr>
                            <m:t>10</m:t>
                          </m:r>
                          <m:r>
                            <a:rPr lang="en-US" sz="2800" b="0" i="1">
                              <a:solidFill>
                                <a:schemeClr val="tx1"/>
                              </a:solidFill>
                              <a:latin typeface="Cambria Math"/>
                            </a:rPr>
                            <m:t>𝑘𝐻𝑧</m:t>
                          </m:r>
                          <m:r>
                            <a:rPr lang="en-US" sz="2800" b="0" i="1">
                              <a:solidFill>
                                <a:schemeClr val="tx1"/>
                              </a:solidFill>
                              <a:latin typeface="Cambria Math"/>
                              <a:ea typeface="Cambria Math"/>
                            </a:rPr>
                            <m:t>+</m:t>
                          </m:r>
                          <m:r>
                            <a:rPr lang="en-US" sz="2800" b="0" i="1">
                              <a:solidFill>
                                <a:schemeClr val="tx1"/>
                              </a:solidFill>
                              <a:latin typeface="Cambria Math"/>
                            </a:rPr>
                            <m:t>10.1</m:t>
                          </m:r>
                          <m:r>
                            <a:rPr lang="en-US" sz="2800" b="0" i="1">
                              <a:solidFill>
                                <a:schemeClr val="tx1"/>
                              </a:solidFill>
                              <a:latin typeface="Cambria Math"/>
                            </a:rPr>
                            <m:t>𝑘𝐻𝑧</m:t>
                          </m:r>
                        </m:e>
                      </m:d>
                      <m:r>
                        <a:rPr lang="en-US" sz="2800" b="0" i="1">
                          <a:solidFill>
                            <a:schemeClr val="tx1"/>
                          </a:solidFill>
                          <a:latin typeface="Cambria Math"/>
                          <a:ea typeface="Cambria Math"/>
                        </a:rPr>
                        <m:t>=10.1</m:t>
                      </m:r>
                      <m:r>
                        <a:rPr lang="en-US" sz="2800" b="0" i="1">
                          <a:solidFill>
                            <a:schemeClr val="tx1"/>
                          </a:solidFill>
                          <a:latin typeface="Cambria Math"/>
                          <a:ea typeface="Cambria Math"/>
                        </a:rPr>
                        <m:t>𝑘𝐻𝑧</m:t>
                      </m:r>
                    </m:oMath>
                  </m:oMathPara>
                </a14:m>
                <a:endParaRPr lang="en-US" sz="2800" dirty="0" smtClean="0">
                  <a:solidFill>
                    <a:schemeClr val="tx1"/>
                  </a:solidFill>
                  <a:ea typeface="Cambria Math"/>
                </a:endParaRPr>
              </a:p>
              <a:p>
                <a:pPr/>
                <a14:m>
                  <m:oMathPara xmlns:m="http://schemas.openxmlformats.org/officeDocument/2006/math">
                    <m:oMathParaPr>
                      <m:jc m:val="left"/>
                    </m:oMathParaPr>
                    <m:oMath xmlns:m="http://schemas.openxmlformats.org/officeDocument/2006/math">
                      <m:sSub>
                        <m:sSubPr>
                          <m:ctrlPr>
                            <a:rPr lang="en-US" sz="2800" i="1">
                              <a:solidFill>
                                <a:schemeClr val="tx1"/>
                              </a:solidFill>
                              <a:latin typeface="Cambria Math"/>
                            </a:rPr>
                          </m:ctrlPr>
                        </m:sSubPr>
                        <m:e>
                          <m:r>
                            <a:rPr lang="en-US" sz="2800" b="0" i="1">
                              <a:solidFill>
                                <a:schemeClr val="tx1"/>
                              </a:solidFill>
                              <a:latin typeface="Cambria Math"/>
                            </a:rPr>
                            <m:t>𝑓</m:t>
                          </m:r>
                        </m:e>
                        <m:sub>
                          <m:r>
                            <a:rPr lang="en-US" sz="2800" b="0" i="1">
                              <a:solidFill>
                                <a:schemeClr val="tx1"/>
                              </a:solidFill>
                              <a:latin typeface="Cambria Math"/>
                            </a:rPr>
                            <m:t>𝑎𝑙𝑖𝑎𝑠</m:t>
                          </m:r>
                        </m:sub>
                      </m:sSub>
                      <m:r>
                        <a:rPr lang="en-US" sz="2800" b="0" i="1">
                          <a:solidFill>
                            <a:schemeClr val="tx1"/>
                          </a:solidFill>
                          <a:latin typeface="Cambria Math"/>
                        </a:rPr>
                        <m:t>(</m:t>
                      </m:r>
                      <m:r>
                        <a:rPr lang="en-US" sz="2800" b="0" i="1" smtClean="0">
                          <a:solidFill>
                            <a:schemeClr val="tx1"/>
                          </a:solidFill>
                          <a:latin typeface="Cambria Math"/>
                        </a:rPr>
                        <m:t>1</m:t>
                      </m:r>
                      <m:r>
                        <a:rPr lang="en-US" sz="2800" b="0" i="1">
                          <a:solidFill>
                            <a:schemeClr val="tx1"/>
                          </a:solidFill>
                          <a:latin typeface="Cambria Math"/>
                        </a:rPr>
                        <m:t>)=</m:t>
                      </m:r>
                      <m:d>
                        <m:dPr>
                          <m:ctrlPr>
                            <a:rPr lang="en-US" sz="2800" i="1">
                              <a:solidFill>
                                <a:schemeClr val="tx1"/>
                              </a:solidFill>
                              <a:latin typeface="Cambria Math"/>
                            </a:rPr>
                          </m:ctrlPr>
                        </m:dPr>
                        <m:e>
                          <m:r>
                            <a:rPr lang="en-US" sz="2800" b="0" i="1" smtClean="0">
                              <a:solidFill>
                                <a:schemeClr val="tx1"/>
                              </a:solidFill>
                              <a:latin typeface="Cambria Math"/>
                            </a:rPr>
                            <m:t>1</m:t>
                          </m:r>
                          <m:r>
                            <a:rPr lang="en-US" sz="2800" b="0" i="1">
                              <a:solidFill>
                                <a:schemeClr val="tx1"/>
                              </a:solidFill>
                              <a:latin typeface="Cambria Math"/>
                              <a:ea typeface="Cambria Math"/>
                            </a:rPr>
                            <m:t>∙</m:t>
                          </m:r>
                          <m:r>
                            <a:rPr lang="en-US" sz="2800" b="0" i="1">
                              <a:solidFill>
                                <a:schemeClr val="tx1"/>
                              </a:solidFill>
                              <a:latin typeface="Cambria Math"/>
                            </a:rPr>
                            <m:t>10</m:t>
                          </m:r>
                          <m:r>
                            <a:rPr lang="en-US" sz="2800" b="0" i="1">
                              <a:solidFill>
                                <a:schemeClr val="tx1"/>
                              </a:solidFill>
                              <a:latin typeface="Cambria Math"/>
                            </a:rPr>
                            <m:t>𝑘𝐻𝑧</m:t>
                          </m:r>
                          <m:r>
                            <a:rPr lang="en-US" sz="2800" b="0" i="1">
                              <a:solidFill>
                                <a:schemeClr val="tx1"/>
                              </a:solidFill>
                              <a:latin typeface="Cambria Math"/>
                              <a:ea typeface="Cambria Math"/>
                            </a:rPr>
                            <m:t>+</m:t>
                          </m:r>
                          <m:r>
                            <a:rPr lang="en-US" sz="2800" b="0" i="1">
                              <a:solidFill>
                                <a:schemeClr val="tx1"/>
                              </a:solidFill>
                              <a:latin typeface="Cambria Math"/>
                            </a:rPr>
                            <m:t>10.1</m:t>
                          </m:r>
                          <m:r>
                            <a:rPr lang="en-US" sz="2800" b="0" i="1">
                              <a:solidFill>
                                <a:schemeClr val="tx1"/>
                              </a:solidFill>
                              <a:latin typeface="Cambria Math"/>
                            </a:rPr>
                            <m:t>𝑘𝐻𝑧</m:t>
                          </m:r>
                        </m:e>
                      </m:d>
                      <m:r>
                        <a:rPr lang="en-US" sz="2800" b="0" i="1">
                          <a:solidFill>
                            <a:schemeClr val="tx1"/>
                          </a:solidFill>
                          <a:latin typeface="Cambria Math"/>
                          <a:ea typeface="Cambria Math"/>
                        </a:rPr>
                        <m:t>=</m:t>
                      </m:r>
                      <m:r>
                        <a:rPr lang="en-US" sz="2800" b="0" i="1" smtClean="0">
                          <a:solidFill>
                            <a:schemeClr val="tx1"/>
                          </a:solidFill>
                          <a:latin typeface="Cambria Math"/>
                          <a:ea typeface="Cambria Math"/>
                        </a:rPr>
                        <m:t>2</m:t>
                      </m:r>
                      <m:r>
                        <a:rPr lang="en-US" sz="2800" b="0" i="1">
                          <a:solidFill>
                            <a:schemeClr val="tx1"/>
                          </a:solidFill>
                          <a:latin typeface="Cambria Math"/>
                          <a:ea typeface="Cambria Math"/>
                        </a:rPr>
                        <m:t>0.1</m:t>
                      </m:r>
                      <m:r>
                        <a:rPr lang="en-US" sz="2800" b="0" i="1">
                          <a:solidFill>
                            <a:schemeClr val="tx1"/>
                          </a:solidFill>
                          <a:latin typeface="Cambria Math"/>
                          <a:ea typeface="Cambria Math"/>
                        </a:rPr>
                        <m:t>𝑘𝐻𝑧</m:t>
                      </m:r>
                    </m:oMath>
                  </m:oMathPara>
                </a14:m>
                <a:endParaRPr lang="en-US" sz="2800" dirty="0" smtClean="0">
                  <a:solidFill>
                    <a:schemeClr val="tx1"/>
                  </a:solidFill>
                  <a:ea typeface="Cambria Math"/>
                </a:endParaRPr>
              </a:p>
              <a:p>
                <a:pPr/>
                <a14:m>
                  <m:oMathPara xmlns:m="http://schemas.openxmlformats.org/officeDocument/2006/math">
                    <m:oMathParaPr>
                      <m:jc m:val="left"/>
                    </m:oMathParaPr>
                    <m:oMath xmlns:m="http://schemas.openxmlformats.org/officeDocument/2006/math">
                      <m:sSub>
                        <m:sSubPr>
                          <m:ctrlPr>
                            <a:rPr lang="en-US" sz="2800" i="1">
                              <a:solidFill>
                                <a:schemeClr val="tx1"/>
                              </a:solidFill>
                              <a:latin typeface="Cambria Math"/>
                            </a:rPr>
                          </m:ctrlPr>
                        </m:sSubPr>
                        <m:e>
                          <m:r>
                            <a:rPr lang="en-US" sz="2800" b="0" i="1">
                              <a:solidFill>
                                <a:schemeClr val="tx1"/>
                              </a:solidFill>
                              <a:latin typeface="Cambria Math"/>
                            </a:rPr>
                            <m:t>𝑓</m:t>
                          </m:r>
                        </m:e>
                        <m:sub>
                          <m:r>
                            <a:rPr lang="en-US" sz="2800" b="0" i="1">
                              <a:solidFill>
                                <a:schemeClr val="tx1"/>
                              </a:solidFill>
                              <a:latin typeface="Cambria Math"/>
                            </a:rPr>
                            <m:t>𝑎𝑙𝑖𝑎𝑠</m:t>
                          </m:r>
                        </m:sub>
                      </m:sSub>
                      <m:r>
                        <a:rPr lang="en-US" sz="2800" b="0" i="1">
                          <a:solidFill>
                            <a:schemeClr val="tx1"/>
                          </a:solidFill>
                          <a:latin typeface="Cambria Math"/>
                        </a:rPr>
                        <m:t>(</m:t>
                      </m:r>
                      <m:r>
                        <a:rPr lang="en-US" sz="2800" b="0" i="1" smtClean="0">
                          <a:solidFill>
                            <a:schemeClr val="tx1"/>
                          </a:solidFill>
                          <a:latin typeface="Cambria Math"/>
                        </a:rPr>
                        <m:t>2</m:t>
                      </m:r>
                      <m:r>
                        <a:rPr lang="en-US" sz="2800" b="0" i="1">
                          <a:solidFill>
                            <a:schemeClr val="tx1"/>
                          </a:solidFill>
                          <a:latin typeface="Cambria Math"/>
                        </a:rPr>
                        <m:t>)=</m:t>
                      </m:r>
                      <m:d>
                        <m:dPr>
                          <m:ctrlPr>
                            <a:rPr lang="en-US" sz="2800" i="1">
                              <a:solidFill>
                                <a:schemeClr val="tx1"/>
                              </a:solidFill>
                              <a:latin typeface="Cambria Math"/>
                            </a:rPr>
                          </m:ctrlPr>
                        </m:dPr>
                        <m:e>
                          <m:r>
                            <a:rPr lang="en-US" sz="2800" b="0" i="1" smtClean="0">
                              <a:solidFill>
                                <a:schemeClr val="tx1"/>
                              </a:solidFill>
                              <a:latin typeface="Cambria Math"/>
                            </a:rPr>
                            <m:t>2</m:t>
                          </m:r>
                          <m:r>
                            <a:rPr lang="en-US" sz="2800" b="0" i="1">
                              <a:solidFill>
                                <a:schemeClr val="tx1"/>
                              </a:solidFill>
                              <a:latin typeface="Cambria Math"/>
                              <a:ea typeface="Cambria Math"/>
                            </a:rPr>
                            <m:t>∙</m:t>
                          </m:r>
                          <m:r>
                            <a:rPr lang="en-US" sz="2800" b="0" i="1">
                              <a:solidFill>
                                <a:schemeClr val="tx1"/>
                              </a:solidFill>
                              <a:latin typeface="Cambria Math"/>
                            </a:rPr>
                            <m:t>10</m:t>
                          </m:r>
                          <m:r>
                            <a:rPr lang="en-US" sz="2800" b="0" i="1">
                              <a:solidFill>
                                <a:schemeClr val="tx1"/>
                              </a:solidFill>
                              <a:latin typeface="Cambria Math"/>
                            </a:rPr>
                            <m:t>𝑘𝐻𝑧</m:t>
                          </m:r>
                          <m:r>
                            <a:rPr lang="en-US" sz="2800" b="0" i="1">
                              <a:solidFill>
                                <a:schemeClr val="tx1"/>
                              </a:solidFill>
                              <a:latin typeface="Cambria Math"/>
                              <a:ea typeface="Cambria Math"/>
                            </a:rPr>
                            <m:t>+</m:t>
                          </m:r>
                          <m:r>
                            <a:rPr lang="en-US" sz="2800" b="0" i="1">
                              <a:solidFill>
                                <a:schemeClr val="tx1"/>
                              </a:solidFill>
                              <a:latin typeface="Cambria Math"/>
                            </a:rPr>
                            <m:t>10.1</m:t>
                          </m:r>
                          <m:r>
                            <a:rPr lang="en-US" sz="2800" b="0" i="1">
                              <a:solidFill>
                                <a:schemeClr val="tx1"/>
                              </a:solidFill>
                              <a:latin typeface="Cambria Math"/>
                            </a:rPr>
                            <m:t>𝑘𝐻𝑧</m:t>
                          </m:r>
                        </m:e>
                      </m:d>
                      <m:r>
                        <a:rPr lang="en-US" sz="2800" b="0" i="1">
                          <a:solidFill>
                            <a:schemeClr val="tx1"/>
                          </a:solidFill>
                          <a:latin typeface="Cambria Math"/>
                          <a:ea typeface="Cambria Math"/>
                        </a:rPr>
                        <m:t>=</m:t>
                      </m:r>
                      <m:r>
                        <a:rPr lang="en-US" sz="2800" b="0" i="1" smtClean="0">
                          <a:solidFill>
                            <a:schemeClr val="tx1"/>
                          </a:solidFill>
                          <a:latin typeface="Cambria Math"/>
                          <a:ea typeface="Cambria Math"/>
                        </a:rPr>
                        <m:t>3</m:t>
                      </m:r>
                      <m:r>
                        <a:rPr lang="en-US" sz="2800" b="0" i="1">
                          <a:solidFill>
                            <a:schemeClr val="tx1"/>
                          </a:solidFill>
                          <a:latin typeface="Cambria Math"/>
                          <a:ea typeface="Cambria Math"/>
                        </a:rPr>
                        <m:t>0.1</m:t>
                      </m:r>
                      <m:r>
                        <a:rPr lang="en-US" sz="2800" b="0" i="1">
                          <a:solidFill>
                            <a:schemeClr val="tx1"/>
                          </a:solidFill>
                          <a:latin typeface="Cambria Math"/>
                          <a:ea typeface="Cambria Math"/>
                        </a:rPr>
                        <m:t>𝑘𝐻𝑧</m:t>
                      </m:r>
                    </m:oMath>
                  </m:oMathPara>
                </a14:m>
                <a:endParaRPr lang="en-US" sz="2800" dirty="0">
                  <a:solidFill>
                    <a:schemeClr val="tx1"/>
                  </a:solidFill>
                  <a:ea typeface="Cambria Math"/>
                </a:endParaRPr>
              </a:p>
            </p:txBody>
          </p:sp>
        </mc:Choice>
        <mc:Fallback xmlns="">
          <p:sp>
            <p:nvSpPr>
              <p:cNvPr id="6" name="Rounded Rectangle 5"/>
              <p:cNvSpPr>
                <a:spLocks noRot="1" noChangeAspect="1" noMove="1" noResize="1" noEditPoints="1" noAdjustHandles="1" noChangeArrowheads="1" noChangeShapeType="1" noTextEdit="1"/>
              </p:cNvSpPr>
              <p:nvPr/>
            </p:nvSpPr>
            <p:spPr>
              <a:xfrm>
                <a:off x="6138747" y="1044498"/>
                <a:ext cx="8339253" cy="5432502"/>
              </a:xfrm>
              <a:prstGeom prst="roundRect">
                <a:avLst/>
              </a:prstGeom>
              <a:blipFill rotWithShape="1">
                <a:blip r:embed="rId5"/>
                <a:stretch>
                  <a:fillRect/>
                </a:stretch>
              </a:blipFill>
              <a:ln w="38100">
                <a:solidFill>
                  <a:srgbClr val="FF0000"/>
                </a:solidFill>
              </a:ln>
            </p:spPr>
            <p:txBody>
              <a:bodyPr/>
              <a:lstStyle/>
              <a:p>
                <a:r>
                  <a:rPr lang="en-US">
                    <a:noFill/>
                  </a:rPr>
                  <a:t> </a:t>
                </a:r>
              </a:p>
            </p:txBody>
          </p:sp>
        </mc:Fallback>
      </mc:AlternateContent>
      <p:graphicFrame>
        <p:nvGraphicFramePr>
          <p:cNvPr id="9" name="Object 8"/>
          <p:cNvGraphicFramePr>
            <a:graphicFrameLocks noChangeAspect="1"/>
          </p:cNvGraphicFramePr>
          <p:nvPr>
            <p:extLst>
              <p:ext uri="{D42A27DB-BD31-4B8C-83A1-F6EECF244321}">
                <p14:modId xmlns:p14="http://schemas.microsoft.com/office/powerpoint/2010/main" val="3830571636"/>
              </p:ext>
            </p:extLst>
          </p:nvPr>
        </p:nvGraphicFramePr>
        <p:xfrm>
          <a:off x="152400" y="4343400"/>
          <a:ext cx="5901859" cy="3048000"/>
        </p:xfrm>
        <a:graphic>
          <a:graphicData uri="http://schemas.openxmlformats.org/presentationml/2006/ole">
            <mc:AlternateContent xmlns:mc="http://schemas.openxmlformats.org/markup-compatibility/2006">
              <mc:Choice xmlns:v="urn:schemas-microsoft-com:vml" Requires="v">
                <p:oleObj spid="_x0000_s13489" name="Visio" r:id="rId6" imgW="3989107" imgH="2196720" progId="Visio.Drawing.11">
                  <p:embed/>
                </p:oleObj>
              </mc:Choice>
              <mc:Fallback>
                <p:oleObj name="Visio" r:id="rId6" imgW="3989107" imgH="2196720" progId="Visio.Drawing.11">
                  <p:embed/>
                  <p:pic>
                    <p:nvPicPr>
                      <p:cNvPr id="0" name=""/>
                      <p:cNvPicPr/>
                      <p:nvPr/>
                    </p:nvPicPr>
                    <p:blipFill>
                      <a:blip r:embed="rId7"/>
                      <a:stretch>
                        <a:fillRect/>
                      </a:stretch>
                    </p:blipFill>
                    <p:spPr>
                      <a:xfrm>
                        <a:off x="152400" y="4343400"/>
                        <a:ext cx="5901859" cy="3048000"/>
                      </a:xfrm>
                      <a:prstGeom prst="rect">
                        <a:avLst/>
                      </a:prstGeom>
                    </p:spPr>
                  </p:pic>
                </p:oleObj>
              </mc:Fallback>
            </mc:AlternateContent>
          </a:graphicData>
        </a:graphic>
      </p:graphicFrame>
    </p:spTree>
    <p:extLst>
      <p:ext uri="{BB962C8B-B14F-4D97-AF65-F5344CB8AC3E}">
        <p14:creationId xmlns:p14="http://schemas.microsoft.com/office/powerpoint/2010/main" val="12867498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an Anti-aliasing Filter: find Cutoff</a:t>
            </a:r>
            <a:endParaRPr lang="en-US" dirty="0"/>
          </a:p>
        </p:txBody>
      </p:sp>
      <p:sp>
        <p:nvSpPr>
          <p:cNvPr id="5" name="Content Placeholder 4"/>
          <p:cNvSpPr>
            <a:spLocks noGrp="1"/>
          </p:cNvSpPr>
          <p:nvPr>
            <p:ph idx="1"/>
          </p:nvPr>
        </p:nvSpPr>
        <p:spPr>
          <a:xfrm>
            <a:off x="304800" y="1066800"/>
            <a:ext cx="5410200" cy="5935118"/>
          </a:xfrm>
        </p:spPr>
        <p:txBody>
          <a:bodyPr/>
          <a:lstStyle/>
          <a:p>
            <a:pPr marL="0" indent="0">
              <a:lnSpc>
                <a:spcPct val="150000"/>
              </a:lnSpc>
              <a:buNone/>
            </a:pPr>
            <a:r>
              <a:rPr lang="en-US" sz="2800" b="1" dirty="0" smtClean="0"/>
              <a:t>System Requirements</a:t>
            </a:r>
          </a:p>
          <a:p>
            <a:pPr marL="0" indent="0">
              <a:buNone/>
            </a:pPr>
            <a:r>
              <a:rPr lang="en-US" sz="2800" dirty="0" smtClean="0"/>
              <a:t>f</a:t>
            </a:r>
            <a:r>
              <a:rPr lang="en-US" sz="2800" baseline="-25000" dirty="0" smtClean="0"/>
              <a:t>s</a:t>
            </a:r>
            <a:r>
              <a:rPr lang="en-US" sz="2800" dirty="0" smtClean="0"/>
              <a:t> = 10kHz, </a:t>
            </a:r>
            <a:r>
              <a:rPr lang="en-US" sz="2800" dirty="0" err="1" smtClean="0"/>
              <a:t>f</a:t>
            </a:r>
            <a:r>
              <a:rPr lang="en-US" sz="2800" baseline="-25000" dirty="0" err="1" smtClean="0"/>
              <a:t>Nyquist</a:t>
            </a:r>
            <a:r>
              <a:rPr lang="en-US" sz="2800" dirty="0" smtClean="0"/>
              <a:t> = 5kHz</a:t>
            </a:r>
          </a:p>
          <a:p>
            <a:pPr marL="0" indent="0">
              <a:buNone/>
            </a:pPr>
            <a:r>
              <a:rPr lang="en-US" sz="2800" dirty="0" err="1" smtClean="0"/>
              <a:t>V</a:t>
            </a:r>
            <a:r>
              <a:rPr lang="en-US" sz="2800" baseline="-25000" dirty="0" err="1" smtClean="0"/>
              <a:t>in@Nyquist</a:t>
            </a:r>
            <a:r>
              <a:rPr lang="en-US" sz="2800" baseline="-25000" dirty="0" smtClean="0"/>
              <a:t> </a:t>
            </a:r>
            <a:r>
              <a:rPr lang="en-US" sz="2800" dirty="0" smtClean="0"/>
              <a:t>= 20mVpp, FSR = 3V</a:t>
            </a:r>
          </a:p>
          <a:p>
            <a:pPr marL="0" indent="0">
              <a:buNone/>
            </a:pPr>
            <a:r>
              <a:rPr lang="en-US" sz="2800" dirty="0" smtClean="0"/>
              <a:t>Resolution = 12 bits</a:t>
            </a:r>
            <a:endParaRPr lang="en-US" sz="2800" dirty="0"/>
          </a:p>
          <a:p>
            <a:pPr marL="0" indent="0">
              <a:lnSpc>
                <a:spcPct val="150000"/>
              </a:lnSpc>
              <a:buNone/>
            </a:pPr>
            <a:r>
              <a:rPr lang="en-US" sz="2800" b="1" dirty="0" smtClean="0"/>
              <a:t>Filter Specifications:</a:t>
            </a:r>
          </a:p>
          <a:p>
            <a:pPr marL="0" indent="0">
              <a:buNone/>
            </a:pPr>
            <a:r>
              <a:rPr lang="en-US" sz="2800" dirty="0" smtClean="0"/>
              <a:t>2</a:t>
            </a:r>
            <a:r>
              <a:rPr lang="en-US" sz="2800" baseline="30000" dirty="0" smtClean="0"/>
              <a:t>nd</a:t>
            </a:r>
            <a:r>
              <a:rPr lang="en-US" sz="2800" dirty="0" smtClean="0"/>
              <a:t> Order Filter, find f</a:t>
            </a:r>
            <a:r>
              <a:rPr lang="en-US" sz="2800" baseline="-25000" dirty="0" smtClean="0"/>
              <a:t>c</a:t>
            </a:r>
            <a:endParaRPr lang="en-US" sz="2800" baseline="-25000" dirty="0"/>
          </a:p>
          <a:p>
            <a:pPr marL="0" indent="0">
              <a:buNone/>
            </a:pPr>
            <a:r>
              <a:rPr lang="en-US" sz="2800" b="1" dirty="0" smtClean="0"/>
              <a:t>Goal:</a:t>
            </a:r>
          </a:p>
          <a:p>
            <a:pPr marL="0" indent="0">
              <a:buNone/>
            </a:pPr>
            <a:r>
              <a:rPr lang="en-US" sz="2800" dirty="0" smtClean="0"/>
              <a:t>Find </a:t>
            </a:r>
            <a:r>
              <a:rPr lang="en-US" sz="2800" dirty="0"/>
              <a:t>f</a:t>
            </a:r>
            <a:r>
              <a:rPr lang="en-US" sz="2800" baseline="-25000" dirty="0"/>
              <a:t>c</a:t>
            </a:r>
            <a:r>
              <a:rPr lang="en-US" sz="2800" dirty="0"/>
              <a:t> </a:t>
            </a:r>
            <a:r>
              <a:rPr lang="en-US" sz="2800" dirty="0" smtClean="0"/>
              <a:t>to attenuate the 20mVpp alias at the Nyquist frequency to less then half an LSB.</a:t>
            </a:r>
            <a:endParaRPr lang="en-US" sz="2800"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7</a:t>
            </a:fld>
            <a:endParaRPr lang="en-US"/>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1685608"/>
            <a:ext cx="8591550" cy="4848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9" name="Group 8"/>
          <p:cNvGrpSpPr/>
          <p:nvPr/>
        </p:nvGrpSpPr>
        <p:grpSpPr>
          <a:xfrm>
            <a:off x="6781800" y="1905000"/>
            <a:ext cx="6477000" cy="3733800"/>
            <a:chOff x="6781800" y="1905000"/>
            <a:chExt cx="6477000" cy="3733800"/>
          </a:xfrm>
        </p:grpSpPr>
        <p:cxnSp>
          <p:nvCxnSpPr>
            <p:cNvPr id="6" name="Straight Connector 5"/>
            <p:cNvCxnSpPr/>
            <p:nvPr/>
          </p:nvCxnSpPr>
          <p:spPr>
            <a:xfrm>
              <a:off x="6781800" y="1905000"/>
              <a:ext cx="289560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9677400" y="1905000"/>
              <a:ext cx="3581400" cy="3733800"/>
            </a:xfrm>
            <a:prstGeom prst="line">
              <a:avLst/>
            </a:prstGeom>
            <a:ln w="76200"/>
          </p:spPr>
          <p:style>
            <a:lnRef idx="1">
              <a:schemeClr val="accent1"/>
            </a:lnRef>
            <a:fillRef idx="0">
              <a:schemeClr val="accent1"/>
            </a:fillRef>
            <a:effectRef idx="0">
              <a:schemeClr val="accent1"/>
            </a:effectRef>
            <a:fontRef idx="minor">
              <a:schemeClr val="tx1"/>
            </a:fontRef>
          </p:style>
        </p:cxnSp>
      </p:grpSp>
      <p:cxnSp>
        <p:nvCxnSpPr>
          <p:cNvPr id="12" name="Straight Connector 11"/>
          <p:cNvCxnSpPr/>
          <p:nvPr/>
        </p:nvCxnSpPr>
        <p:spPr>
          <a:xfrm flipV="1">
            <a:off x="12115800" y="1905000"/>
            <a:ext cx="0" cy="4419600"/>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1582400" y="6416357"/>
            <a:ext cx="2057400" cy="984885"/>
          </a:xfrm>
          <a:prstGeom prst="rect">
            <a:avLst/>
          </a:prstGeom>
          <a:noFill/>
        </p:spPr>
        <p:txBody>
          <a:bodyPr wrap="square" rtlCol="0">
            <a:spAutoFit/>
          </a:bodyPr>
          <a:lstStyle/>
          <a:p>
            <a:r>
              <a:rPr lang="en-US" sz="2800" dirty="0" smtClean="0">
                <a:solidFill>
                  <a:srgbClr val="FF0000"/>
                </a:solidFill>
              </a:rPr>
              <a:t>Nyquist Frequency</a:t>
            </a:r>
            <a:endParaRPr lang="en-US" sz="2800" dirty="0">
              <a:solidFill>
                <a:srgbClr val="FF0000"/>
              </a:solidFill>
            </a:endParaRPr>
          </a:p>
        </p:txBody>
      </p:sp>
      <p:grpSp>
        <p:nvGrpSpPr>
          <p:cNvPr id="3" name="Group 2"/>
          <p:cNvGrpSpPr/>
          <p:nvPr/>
        </p:nvGrpSpPr>
        <p:grpSpPr>
          <a:xfrm>
            <a:off x="9735820" y="1069044"/>
            <a:ext cx="4789805" cy="3315302"/>
            <a:chOff x="9735820" y="1069044"/>
            <a:chExt cx="4789805" cy="3315302"/>
          </a:xfrm>
        </p:grpSpPr>
        <p:sp>
          <p:nvSpPr>
            <p:cNvPr id="11" name="TextBox 10"/>
            <p:cNvSpPr txBox="1"/>
            <p:nvPr/>
          </p:nvSpPr>
          <p:spPr>
            <a:xfrm>
              <a:off x="10107295" y="1069044"/>
              <a:ext cx="2028825" cy="523220"/>
            </a:xfrm>
            <a:prstGeom prst="rect">
              <a:avLst/>
            </a:prstGeom>
            <a:noFill/>
          </p:spPr>
          <p:txBody>
            <a:bodyPr wrap="square" rtlCol="0">
              <a:spAutoFit/>
            </a:bodyPr>
            <a:lstStyle/>
            <a:p>
              <a:r>
                <a:rPr lang="en-US" sz="2800" dirty="0" smtClean="0">
                  <a:solidFill>
                    <a:srgbClr val="FF0000"/>
                  </a:solidFill>
                </a:rPr>
                <a:t>f</a:t>
              </a:r>
              <a:r>
                <a:rPr lang="en-US" sz="2800" baseline="-25000" dirty="0" smtClean="0">
                  <a:solidFill>
                    <a:srgbClr val="FF0000"/>
                  </a:solidFill>
                </a:rPr>
                <a:t>c</a:t>
              </a:r>
              <a:r>
                <a:rPr lang="en-US" sz="2800" dirty="0" smtClean="0">
                  <a:solidFill>
                    <a:srgbClr val="FF0000"/>
                  </a:solidFill>
                </a:rPr>
                <a:t> = 100Hz</a:t>
              </a:r>
              <a:endParaRPr lang="en-US" sz="2800" dirty="0">
                <a:solidFill>
                  <a:srgbClr val="FF0000"/>
                </a:solidFill>
              </a:endParaRPr>
            </a:p>
          </p:txBody>
        </p:sp>
        <p:cxnSp>
          <p:nvCxnSpPr>
            <p:cNvPr id="13" name="Straight Connector 12"/>
            <p:cNvCxnSpPr>
              <a:stCxn id="11" idx="1"/>
            </p:cNvCxnSpPr>
            <p:nvPr/>
          </p:nvCxnSpPr>
          <p:spPr>
            <a:xfrm flipH="1">
              <a:off x="9735820" y="1330654"/>
              <a:ext cx="371475" cy="421946"/>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12217400" y="3962400"/>
              <a:ext cx="371475" cy="421946"/>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2496800" y="3439180"/>
              <a:ext cx="2028825" cy="523220"/>
            </a:xfrm>
            <a:prstGeom prst="rect">
              <a:avLst/>
            </a:prstGeom>
            <a:noFill/>
          </p:spPr>
          <p:txBody>
            <a:bodyPr wrap="square" rtlCol="0">
              <a:spAutoFit/>
            </a:bodyPr>
            <a:lstStyle/>
            <a:p>
              <a:r>
                <a:rPr lang="en-US" sz="2800" dirty="0" smtClean="0">
                  <a:solidFill>
                    <a:srgbClr val="FF0000"/>
                  </a:solidFill>
                </a:rPr>
                <a:t>G </a:t>
              </a:r>
              <a:r>
                <a:rPr lang="en-US" sz="2800" dirty="0" smtClean="0">
                  <a:solidFill>
                    <a:srgbClr val="FF0000"/>
                  </a:solidFill>
                  <a:latin typeface="Calibri"/>
                </a:rPr>
                <a:t>≈</a:t>
              </a:r>
              <a:r>
                <a:rPr lang="en-US" sz="2800" dirty="0" smtClean="0">
                  <a:solidFill>
                    <a:srgbClr val="FF0000"/>
                  </a:solidFill>
                </a:rPr>
                <a:t> -70dB</a:t>
              </a:r>
              <a:endParaRPr lang="en-US" sz="2800" dirty="0">
                <a:solidFill>
                  <a:srgbClr val="FF0000"/>
                </a:solidFill>
              </a:endParaRPr>
            </a:p>
          </p:txBody>
        </p:sp>
      </p:grpSp>
      <p:grpSp>
        <p:nvGrpSpPr>
          <p:cNvPr id="17" name="Group 16"/>
          <p:cNvGrpSpPr/>
          <p:nvPr/>
        </p:nvGrpSpPr>
        <p:grpSpPr>
          <a:xfrm>
            <a:off x="10978197" y="1143000"/>
            <a:ext cx="3547427" cy="1869746"/>
            <a:chOff x="9735820" y="1069044"/>
            <a:chExt cx="3547427" cy="1869746"/>
          </a:xfrm>
        </p:grpSpPr>
        <p:sp>
          <p:nvSpPr>
            <p:cNvPr id="18" name="TextBox 17"/>
            <p:cNvSpPr txBox="1"/>
            <p:nvPr/>
          </p:nvSpPr>
          <p:spPr>
            <a:xfrm>
              <a:off x="10107295" y="1069044"/>
              <a:ext cx="2028825" cy="523220"/>
            </a:xfrm>
            <a:prstGeom prst="rect">
              <a:avLst/>
            </a:prstGeom>
            <a:noFill/>
          </p:spPr>
          <p:txBody>
            <a:bodyPr wrap="square" rtlCol="0">
              <a:spAutoFit/>
            </a:bodyPr>
            <a:lstStyle/>
            <a:p>
              <a:r>
                <a:rPr lang="en-US" sz="2800" dirty="0" smtClean="0">
                  <a:solidFill>
                    <a:srgbClr val="FF0000"/>
                  </a:solidFill>
                </a:rPr>
                <a:t>f</a:t>
              </a:r>
              <a:r>
                <a:rPr lang="en-US" sz="2800" baseline="-25000" dirty="0" smtClean="0">
                  <a:solidFill>
                    <a:srgbClr val="FF0000"/>
                  </a:solidFill>
                </a:rPr>
                <a:t>c</a:t>
              </a:r>
              <a:r>
                <a:rPr lang="en-US" sz="2800" dirty="0" smtClean="0">
                  <a:solidFill>
                    <a:srgbClr val="FF0000"/>
                  </a:solidFill>
                </a:rPr>
                <a:t> = </a:t>
              </a:r>
              <a:r>
                <a:rPr lang="en-US" sz="2800" dirty="0" smtClean="0">
                  <a:solidFill>
                    <a:srgbClr val="FF0000"/>
                  </a:solidFill>
                </a:rPr>
                <a:t>800Hz</a:t>
              </a:r>
              <a:endParaRPr lang="en-US" sz="2800" dirty="0">
                <a:solidFill>
                  <a:srgbClr val="FF0000"/>
                </a:solidFill>
              </a:endParaRPr>
            </a:p>
          </p:txBody>
        </p:sp>
        <p:cxnSp>
          <p:nvCxnSpPr>
            <p:cNvPr id="19" name="Straight Connector 18"/>
            <p:cNvCxnSpPr>
              <a:stCxn id="18" idx="1"/>
            </p:cNvCxnSpPr>
            <p:nvPr/>
          </p:nvCxnSpPr>
          <p:spPr>
            <a:xfrm flipH="1">
              <a:off x="9735820" y="1330654"/>
              <a:ext cx="371475" cy="421946"/>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10935969" y="2516844"/>
              <a:ext cx="371475" cy="421946"/>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1254422" y="2135844"/>
              <a:ext cx="2028825" cy="523220"/>
            </a:xfrm>
            <a:prstGeom prst="rect">
              <a:avLst/>
            </a:prstGeom>
            <a:noFill/>
          </p:spPr>
          <p:txBody>
            <a:bodyPr wrap="square" rtlCol="0">
              <a:spAutoFit/>
            </a:bodyPr>
            <a:lstStyle/>
            <a:p>
              <a:r>
                <a:rPr lang="en-US" sz="2800" dirty="0" smtClean="0">
                  <a:solidFill>
                    <a:srgbClr val="FF0000"/>
                  </a:solidFill>
                </a:rPr>
                <a:t>G </a:t>
              </a:r>
              <a:r>
                <a:rPr lang="en-US" sz="2800" dirty="0" smtClean="0">
                  <a:solidFill>
                    <a:srgbClr val="FF0000"/>
                  </a:solidFill>
                  <a:latin typeface="Calibri"/>
                </a:rPr>
                <a:t>≈</a:t>
              </a:r>
              <a:r>
                <a:rPr lang="en-US" sz="2800" dirty="0" smtClean="0">
                  <a:solidFill>
                    <a:srgbClr val="FF0000"/>
                  </a:solidFill>
                </a:rPr>
                <a:t> -30dB</a:t>
              </a:r>
              <a:endParaRPr lang="en-US" sz="2800" dirty="0">
                <a:solidFill>
                  <a:srgbClr val="FF0000"/>
                </a:solidFill>
              </a:endParaRPr>
            </a:p>
          </p:txBody>
        </p:sp>
      </p:grpSp>
      <p:grpSp>
        <p:nvGrpSpPr>
          <p:cNvPr id="22" name="Group 21"/>
          <p:cNvGrpSpPr/>
          <p:nvPr/>
        </p:nvGrpSpPr>
        <p:grpSpPr>
          <a:xfrm>
            <a:off x="8763000" y="992844"/>
            <a:ext cx="5736271" cy="4229702"/>
            <a:chOff x="10269220" y="840444"/>
            <a:chExt cx="5736271" cy="4229702"/>
          </a:xfrm>
        </p:grpSpPr>
        <p:sp>
          <p:nvSpPr>
            <p:cNvPr id="23" name="TextBox 22"/>
            <p:cNvSpPr txBox="1"/>
            <p:nvPr/>
          </p:nvSpPr>
          <p:spPr>
            <a:xfrm>
              <a:off x="10433050" y="840444"/>
              <a:ext cx="2028825" cy="523220"/>
            </a:xfrm>
            <a:prstGeom prst="rect">
              <a:avLst/>
            </a:prstGeom>
            <a:noFill/>
          </p:spPr>
          <p:txBody>
            <a:bodyPr wrap="square" rtlCol="0">
              <a:spAutoFit/>
            </a:bodyPr>
            <a:lstStyle/>
            <a:p>
              <a:r>
                <a:rPr lang="en-US" sz="2800" dirty="0" smtClean="0">
                  <a:solidFill>
                    <a:srgbClr val="FF0000"/>
                  </a:solidFill>
                </a:rPr>
                <a:t>f</a:t>
              </a:r>
              <a:r>
                <a:rPr lang="en-US" sz="2800" baseline="-25000" dirty="0" smtClean="0">
                  <a:solidFill>
                    <a:srgbClr val="FF0000"/>
                  </a:solidFill>
                </a:rPr>
                <a:t>c</a:t>
              </a:r>
              <a:r>
                <a:rPr lang="en-US" sz="2800" dirty="0" smtClean="0">
                  <a:solidFill>
                    <a:srgbClr val="FF0000"/>
                  </a:solidFill>
                </a:rPr>
                <a:t> = 25Hz</a:t>
              </a:r>
              <a:endParaRPr lang="en-US" sz="2800" dirty="0">
                <a:solidFill>
                  <a:srgbClr val="FF0000"/>
                </a:solidFill>
              </a:endParaRPr>
            </a:p>
          </p:txBody>
        </p:sp>
        <p:cxnSp>
          <p:nvCxnSpPr>
            <p:cNvPr id="24" name="Straight Connector 23"/>
            <p:cNvCxnSpPr/>
            <p:nvPr/>
          </p:nvCxnSpPr>
          <p:spPr>
            <a:xfrm flipH="1">
              <a:off x="10269220" y="1302847"/>
              <a:ext cx="371475" cy="421946"/>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13668057" y="4648200"/>
              <a:ext cx="371475" cy="421946"/>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3976666" y="4221786"/>
              <a:ext cx="2028825" cy="523220"/>
            </a:xfrm>
            <a:prstGeom prst="rect">
              <a:avLst/>
            </a:prstGeom>
            <a:noFill/>
          </p:spPr>
          <p:txBody>
            <a:bodyPr wrap="square" rtlCol="0">
              <a:spAutoFit/>
            </a:bodyPr>
            <a:lstStyle/>
            <a:p>
              <a:r>
                <a:rPr lang="en-US" sz="2800" dirty="0" smtClean="0">
                  <a:solidFill>
                    <a:srgbClr val="FF0000"/>
                  </a:solidFill>
                </a:rPr>
                <a:t>G </a:t>
              </a:r>
              <a:r>
                <a:rPr lang="en-US" sz="2800" dirty="0" smtClean="0">
                  <a:solidFill>
                    <a:srgbClr val="FF0000"/>
                  </a:solidFill>
                  <a:latin typeface="Calibri"/>
                </a:rPr>
                <a:t>≈</a:t>
              </a:r>
              <a:r>
                <a:rPr lang="en-US" sz="2800" dirty="0" smtClean="0">
                  <a:solidFill>
                    <a:srgbClr val="FF0000"/>
                  </a:solidFill>
                </a:rPr>
                <a:t> -90dB</a:t>
              </a:r>
              <a:endParaRPr lang="en-US" sz="2800" dirty="0">
                <a:solidFill>
                  <a:srgbClr val="FF0000"/>
                </a:solidFill>
              </a:endParaRPr>
            </a:p>
          </p:txBody>
        </p:sp>
      </p:grpSp>
    </p:spTree>
    <p:extLst>
      <p:ext uri="{BB962C8B-B14F-4D97-AF65-F5344CB8AC3E}">
        <p14:creationId xmlns:p14="http://schemas.microsoft.com/office/powerpoint/2010/main" val="48922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4.16667E-6 -3.33333E-6 L 0.09114 -0.00463 " pathEditMode="relative" rAng="0" ptsTypes="AA">
                                      <p:cBhvr>
                                        <p:cTn id="6" dur="2000" fill="hold"/>
                                        <p:tgtEl>
                                          <p:spTgt spid="9"/>
                                        </p:tgtEl>
                                        <p:attrNameLst>
                                          <p:attrName>ppt_x</p:attrName>
                                          <p:attrName>ppt_y</p:attrName>
                                        </p:attrNameLst>
                                      </p:cBhvr>
                                      <p:rCtr x="4557" y="-231"/>
                                    </p:animMotion>
                                  </p:childTnLst>
                                </p:cTn>
                              </p:par>
                              <p:par>
                                <p:cTn id="7" presetID="10" presetClass="exit" presetSubtype="0" fill="hold" nodeType="withEffect">
                                  <p:stCondLst>
                                    <p:cond delay="0"/>
                                  </p:stCondLst>
                                  <p:childTnLst>
                                    <p:animEffect transition="out" filter="fade">
                                      <p:cBhvr>
                                        <p:cTn id="8" dur="500"/>
                                        <p:tgtEl>
                                          <p:spTgt spid="3"/>
                                        </p:tgtEl>
                                      </p:cBhvr>
                                    </p:animEffect>
                                    <p:set>
                                      <p:cBhvr>
                                        <p:cTn id="9" dur="1" fill="hold">
                                          <p:stCondLst>
                                            <p:cond delay="499"/>
                                          </p:stCondLst>
                                        </p:cTn>
                                        <p:tgtEl>
                                          <p:spTgt spid="3"/>
                                        </p:tgtEl>
                                        <p:attrNameLst>
                                          <p:attrName>style.visibility</p:attrName>
                                        </p:attrNameLst>
                                      </p:cBhvr>
                                      <p:to>
                                        <p:strVal val="hidden"/>
                                      </p:to>
                                    </p:set>
                                  </p:childTnLst>
                                </p:cTn>
                              </p:par>
                              <p:par>
                                <p:cTn id="10" presetID="10"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5" presetClass="path" presetSubtype="0" accel="50000" decel="50000" fill="hold" nodeType="clickEffect">
                                  <p:stCondLst>
                                    <p:cond delay="0"/>
                                  </p:stCondLst>
                                  <p:childTnLst>
                                    <p:animMotion origin="layout" path="M 0.09114 -0.00463 L -0.0599 -0.00463 " pathEditMode="relative" rAng="0" ptsTypes="AA">
                                      <p:cBhvr>
                                        <p:cTn id="16" dur="2000" fill="hold"/>
                                        <p:tgtEl>
                                          <p:spTgt spid="9"/>
                                        </p:tgtEl>
                                        <p:attrNameLst>
                                          <p:attrName>ppt_x</p:attrName>
                                          <p:attrName>ppt_y</p:attrName>
                                        </p:attrNameLst>
                                      </p:cBhvr>
                                      <p:rCtr x="-7552" y="0"/>
                                    </p:animMotion>
                                  </p:childTnLst>
                                </p:cTn>
                              </p:par>
                              <p:par>
                                <p:cTn id="17" presetID="10" presetClass="exit" presetSubtype="0" fill="hold" nodeType="withEffect">
                                  <p:stCondLst>
                                    <p:cond delay="0"/>
                                  </p:stCondLst>
                                  <p:childTnLst>
                                    <p:animEffect transition="out" filter="fade">
                                      <p:cBhvr>
                                        <p:cTn id="18" dur="500"/>
                                        <p:tgtEl>
                                          <p:spTgt spid="17"/>
                                        </p:tgtEl>
                                      </p:cBhvr>
                                    </p:animEffect>
                                    <p:set>
                                      <p:cBhvr>
                                        <p:cTn id="19" dur="1" fill="hold">
                                          <p:stCondLst>
                                            <p:cond delay="499"/>
                                          </p:stCondLst>
                                        </p:cTn>
                                        <p:tgtEl>
                                          <p:spTgt spid="17"/>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an Anti-aliasing Filter: </a:t>
            </a:r>
            <a:r>
              <a:rPr lang="en-US" dirty="0"/>
              <a:t>find Cutoff</a:t>
            </a:r>
          </a:p>
        </p:txBody>
      </p:sp>
      <p:sp>
        <p:nvSpPr>
          <p:cNvPr id="5" name="Content Placeholder 4"/>
          <p:cNvSpPr>
            <a:spLocks noGrp="1"/>
          </p:cNvSpPr>
          <p:nvPr>
            <p:ph idx="1"/>
          </p:nvPr>
        </p:nvSpPr>
        <p:spPr>
          <a:xfrm>
            <a:off x="304800" y="1066800"/>
            <a:ext cx="5410200" cy="5935118"/>
          </a:xfrm>
        </p:spPr>
        <p:txBody>
          <a:bodyPr/>
          <a:lstStyle/>
          <a:p>
            <a:pPr marL="0" indent="0">
              <a:lnSpc>
                <a:spcPct val="150000"/>
              </a:lnSpc>
              <a:buNone/>
            </a:pPr>
            <a:r>
              <a:rPr lang="en-US" sz="2800" b="1" dirty="0" smtClean="0"/>
              <a:t>System Requirements</a:t>
            </a:r>
          </a:p>
          <a:p>
            <a:pPr marL="0" indent="0">
              <a:buNone/>
            </a:pPr>
            <a:r>
              <a:rPr lang="en-US" sz="2800" dirty="0" smtClean="0"/>
              <a:t>f</a:t>
            </a:r>
            <a:r>
              <a:rPr lang="en-US" sz="2800" baseline="-25000" dirty="0" smtClean="0"/>
              <a:t>s</a:t>
            </a:r>
            <a:r>
              <a:rPr lang="en-US" sz="2800" dirty="0" smtClean="0"/>
              <a:t> = 10kHz, </a:t>
            </a:r>
            <a:r>
              <a:rPr lang="en-US" sz="2800" dirty="0" err="1" smtClean="0"/>
              <a:t>f</a:t>
            </a:r>
            <a:r>
              <a:rPr lang="en-US" sz="2800" baseline="-25000" dirty="0" err="1" smtClean="0"/>
              <a:t>Nyquist</a:t>
            </a:r>
            <a:r>
              <a:rPr lang="en-US" sz="2800" dirty="0" smtClean="0"/>
              <a:t> = 5kHz</a:t>
            </a:r>
          </a:p>
          <a:p>
            <a:pPr marL="0" indent="0">
              <a:buNone/>
            </a:pPr>
            <a:r>
              <a:rPr lang="en-US" sz="2800" dirty="0" err="1" smtClean="0"/>
              <a:t>V</a:t>
            </a:r>
            <a:r>
              <a:rPr lang="en-US" sz="2800" baseline="-25000" dirty="0" err="1" smtClean="0"/>
              <a:t>in@Nyquist</a:t>
            </a:r>
            <a:r>
              <a:rPr lang="en-US" sz="2800" baseline="-25000" dirty="0" smtClean="0"/>
              <a:t> </a:t>
            </a:r>
            <a:r>
              <a:rPr lang="en-US" sz="2800" dirty="0" smtClean="0"/>
              <a:t>= </a:t>
            </a:r>
            <a:r>
              <a:rPr lang="en-US" sz="2800" dirty="0" smtClean="0"/>
              <a:t>20mVpp, </a:t>
            </a:r>
            <a:r>
              <a:rPr lang="en-US" sz="2800" dirty="0" smtClean="0"/>
              <a:t>FSR = 3V</a:t>
            </a:r>
          </a:p>
          <a:p>
            <a:pPr marL="0" indent="0">
              <a:buNone/>
            </a:pPr>
            <a:r>
              <a:rPr lang="en-US" sz="2800" dirty="0" smtClean="0"/>
              <a:t>Resolution = 12 bits</a:t>
            </a:r>
            <a:endParaRPr lang="en-US" sz="2800" dirty="0"/>
          </a:p>
          <a:p>
            <a:pPr marL="0" indent="0">
              <a:lnSpc>
                <a:spcPct val="150000"/>
              </a:lnSpc>
              <a:buNone/>
            </a:pPr>
            <a:r>
              <a:rPr lang="en-US" sz="2800" b="1" dirty="0" smtClean="0"/>
              <a:t>Filter Specifications:</a:t>
            </a:r>
          </a:p>
          <a:p>
            <a:pPr marL="0" indent="0">
              <a:buNone/>
            </a:pPr>
            <a:r>
              <a:rPr lang="en-US" sz="2800" dirty="0" smtClean="0"/>
              <a:t>2</a:t>
            </a:r>
            <a:r>
              <a:rPr lang="en-US" sz="2800" baseline="30000" dirty="0" smtClean="0"/>
              <a:t>nd</a:t>
            </a:r>
            <a:r>
              <a:rPr lang="en-US" sz="2800" dirty="0" smtClean="0"/>
              <a:t> Order Filter, find f</a:t>
            </a:r>
            <a:r>
              <a:rPr lang="en-US" sz="2800" baseline="-25000" dirty="0" smtClean="0"/>
              <a:t>c</a:t>
            </a:r>
            <a:endParaRPr lang="en-US" sz="2800" baseline="-25000" dirty="0"/>
          </a:p>
          <a:p>
            <a:pPr marL="0" indent="0">
              <a:buNone/>
            </a:pPr>
            <a:r>
              <a:rPr lang="en-US" sz="2800" b="1" dirty="0" smtClean="0"/>
              <a:t>Goal:</a:t>
            </a:r>
          </a:p>
          <a:p>
            <a:pPr marL="0" indent="0">
              <a:buNone/>
            </a:pPr>
            <a:r>
              <a:rPr lang="en-US" sz="2800" dirty="0" smtClean="0"/>
              <a:t>Find </a:t>
            </a:r>
            <a:r>
              <a:rPr lang="en-US" sz="2800" dirty="0"/>
              <a:t>f</a:t>
            </a:r>
            <a:r>
              <a:rPr lang="en-US" sz="2800" baseline="-25000" dirty="0"/>
              <a:t>c</a:t>
            </a:r>
            <a:r>
              <a:rPr lang="en-US" sz="2800" dirty="0"/>
              <a:t> </a:t>
            </a:r>
            <a:r>
              <a:rPr lang="en-US" sz="2800" dirty="0" smtClean="0"/>
              <a:t>to attenuate the 20mV alias at the Nyquist frequency to less then half an LSB.</a:t>
            </a:r>
            <a:endParaRPr lang="en-US" sz="2800"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8</a:t>
            </a:fld>
            <a:endParaRPr lang="en-US"/>
          </a:p>
        </p:txBody>
      </p:sp>
      <mc:AlternateContent xmlns:mc="http://schemas.openxmlformats.org/markup-compatibility/2006" xmlns:a14="http://schemas.microsoft.com/office/drawing/2010/main">
        <mc:Choice Requires="a14">
          <p:sp>
            <p:nvSpPr>
              <p:cNvPr id="11" name="Rounded Rectangle 10"/>
              <p:cNvSpPr/>
              <p:nvPr/>
            </p:nvSpPr>
            <p:spPr>
              <a:xfrm>
                <a:off x="5715000" y="990600"/>
                <a:ext cx="8686800" cy="64770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left"/>
                    </m:oMathParaPr>
                    <m:oMath xmlns:m="http://schemas.openxmlformats.org/officeDocument/2006/math">
                      <m:r>
                        <a:rPr lang="en-US" b="0" i="1" smtClean="0">
                          <a:solidFill>
                            <a:schemeClr val="tx1"/>
                          </a:solidFill>
                          <a:latin typeface="Cambria Math"/>
                        </a:rPr>
                        <m:t>0.5</m:t>
                      </m:r>
                      <m:r>
                        <a:rPr lang="en-US" b="0" i="1" smtClean="0">
                          <a:solidFill>
                            <a:schemeClr val="tx1"/>
                          </a:solidFill>
                          <a:latin typeface="Cambria Math"/>
                        </a:rPr>
                        <m:t>𝐿𝑆𝐵</m:t>
                      </m:r>
                      <m:r>
                        <a:rPr lang="en-US" b="0" i="1" smtClean="0">
                          <a:solidFill>
                            <a:schemeClr val="tx1"/>
                          </a:solidFill>
                          <a:latin typeface="Cambria Math"/>
                        </a:rPr>
                        <m:t>=0.5</m:t>
                      </m:r>
                      <m:d>
                        <m:dPr>
                          <m:ctrlPr>
                            <a:rPr lang="en-US" b="0" i="1" smtClean="0">
                              <a:solidFill>
                                <a:schemeClr val="tx1"/>
                              </a:solidFill>
                              <a:latin typeface="Cambria Math"/>
                            </a:rPr>
                          </m:ctrlPr>
                        </m:dPr>
                        <m:e>
                          <m:f>
                            <m:fPr>
                              <m:ctrlPr>
                                <a:rPr lang="en-US" b="0" i="1" smtClean="0">
                                  <a:solidFill>
                                    <a:schemeClr val="tx1"/>
                                  </a:solidFill>
                                  <a:latin typeface="Cambria Math"/>
                                </a:rPr>
                              </m:ctrlPr>
                            </m:fPr>
                            <m:num>
                              <m:r>
                                <a:rPr lang="en-US" b="0" i="1" smtClean="0">
                                  <a:solidFill>
                                    <a:schemeClr val="tx1"/>
                                  </a:solidFill>
                                  <a:latin typeface="Cambria Math"/>
                                </a:rPr>
                                <m:t>𝐹𝑆𝑅</m:t>
                              </m:r>
                            </m:num>
                            <m:den>
                              <m:sSup>
                                <m:sSupPr>
                                  <m:ctrlPr>
                                    <a:rPr lang="en-US" b="0" i="1" smtClean="0">
                                      <a:solidFill>
                                        <a:schemeClr val="tx1"/>
                                      </a:solidFill>
                                      <a:latin typeface="Cambria Math"/>
                                    </a:rPr>
                                  </m:ctrlPr>
                                </m:sSupPr>
                                <m:e>
                                  <m:r>
                                    <a:rPr lang="en-US" b="0" i="1" smtClean="0">
                                      <a:solidFill>
                                        <a:schemeClr val="tx1"/>
                                      </a:solidFill>
                                      <a:latin typeface="Cambria Math"/>
                                    </a:rPr>
                                    <m:t>2</m:t>
                                  </m:r>
                                </m:e>
                                <m:sup>
                                  <m:r>
                                    <a:rPr lang="en-US" b="0" i="1" smtClean="0">
                                      <a:solidFill>
                                        <a:schemeClr val="tx1"/>
                                      </a:solidFill>
                                      <a:latin typeface="Cambria Math"/>
                                    </a:rPr>
                                    <m:t>𝑁</m:t>
                                  </m:r>
                                </m:sup>
                              </m:sSup>
                            </m:den>
                          </m:f>
                        </m:e>
                      </m:d>
                      <m:r>
                        <a:rPr lang="en-US" i="1">
                          <a:solidFill>
                            <a:schemeClr val="tx1"/>
                          </a:solidFill>
                          <a:latin typeface="Cambria Math"/>
                        </a:rPr>
                        <m:t>=0.5</m:t>
                      </m:r>
                      <m:d>
                        <m:dPr>
                          <m:ctrlPr>
                            <a:rPr lang="en-US" i="1">
                              <a:solidFill>
                                <a:schemeClr val="tx1"/>
                              </a:solidFill>
                              <a:latin typeface="Cambria Math"/>
                            </a:rPr>
                          </m:ctrlPr>
                        </m:dPr>
                        <m:e>
                          <m:f>
                            <m:fPr>
                              <m:ctrlPr>
                                <a:rPr lang="en-US" i="1">
                                  <a:solidFill>
                                    <a:schemeClr val="tx1"/>
                                  </a:solidFill>
                                  <a:latin typeface="Cambria Math"/>
                                </a:rPr>
                              </m:ctrlPr>
                            </m:fPr>
                            <m:num>
                              <m:r>
                                <a:rPr lang="en-US" b="0" i="1" smtClean="0">
                                  <a:solidFill>
                                    <a:schemeClr val="tx1"/>
                                  </a:solidFill>
                                  <a:latin typeface="Cambria Math"/>
                                </a:rPr>
                                <m:t>3</m:t>
                              </m:r>
                              <m:r>
                                <a:rPr lang="en-US" b="0" i="1" smtClean="0">
                                  <a:solidFill>
                                    <a:schemeClr val="tx1"/>
                                  </a:solidFill>
                                  <a:latin typeface="Cambria Math"/>
                                </a:rPr>
                                <m:t>𝑉</m:t>
                              </m:r>
                            </m:num>
                            <m:den>
                              <m:sSup>
                                <m:sSupPr>
                                  <m:ctrlPr>
                                    <a:rPr lang="en-US" i="1">
                                      <a:solidFill>
                                        <a:schemeClr val="tx1"/>
                                      </a:solidFill>
                                      <a:latin typeface="Cambria Math"/>
                                    </a:rPr>
                                  </m:ctrlPr>
                                </m:sSupPr>
                                <m:e>
                                  <m:r>
                                    <a:rPr lang="en-US" i="1">
                                      <a:solidFill>
                                        <a:schemeClr val="tx1"/>
                                      </a:solidFill>
                                      <a:latin typeface="Cambria Math"/>
                                    </a:rPr>
                                    <m:t>2</m:t>
                                  </m:r>
                                </m:e>
                                <m:sup>
                                  <m:r>
                                    <a:rPr lang="en-US" b="0" i="1" smtClean="0">
                                      <a:solidFill>
                                        <a:schemeClr val="tx1"/>
                                      </a:solidFill>
                                      <a:latin typeface="Cambria Math"/>
                                    </a:rPr>
                                    <m:t>12</m:t>
                                  </m:r>
                                </m:sup>
                              </m:sSup>
                            </m:den>
                          </m:f>
                        </m:e>
                      </m:d>
                      <m:r>
                        <a:rPr lang="en-US" b="0" i="1" smtClean="0">
                          <a:solidFill>
                            <a:schemeClr val="tx1"/>
                          </a:solidFill>
                          <a:latin typeface="Cambria Math"/>
                        </a:rPr>
                        <m:t>=366</m:t>
                      </m:r>
                      <m:r>
                        <a:rPr lang="en-US" b="0" i="1" smtClean="0">
                          <a:solidFill>
                            <a:schemeClr val="tx1"/>
                          </a:solidFill>
                          <a:latin typeface="Cambria Math"/>
                          <a:ea typeface="Cambria Math"/>
                        </a:rPr>
                        <m:t>𝜇</m:t>
                      </m:r>
                      <m:r>
                        <a:rPr lang="en-US" b="0" i="1" smtClean="0">
                          <a:solidFill>
                            <a:schemeClr val="tx1"/>
                          </a:solidFill>
                          <a:latin typeface="Cambria Math"/>
                          <a:ea typeface="Cambria Math"/>
                        </a:rPr>
                        <m:t>𝑉</m:t>
                      </m:r>
                    </m:oMath>
                  </m:oMathPara>
                </a14:m>
                <a:endParaRPr lang="en-US" b="0" dirty="0" smtClean="0">
                  <a:solidFill>
                    <a:schemeClr val="tx1"/>
                  </a:solidFill>
                </a:endParaRPr>
              </a:p>
              <a:p>
                <a:r>
                  <a:rPr lang="en-US" dirty="0" smtClean="0">
                    <a:solidFill>
                      <a:schemeClr val="tx1"/>
                    </a:solidFill>
                    <a:latin typeface="Cambria Math" panose="02040503050406030204" pitchFamily="18" charset="0"/>
                    <a:ea typeface="Cambria Math" panose="02040503050406030204" pitchFamily="18" charset="0"/>
                  </a:rPr>
                  <a:t>Find the required attenuation</a:t>
                </a:r>
              </a:p>
              <a:p>
                <a:pPr/>
                <a14:m>
                  <m:oMathPara xmlns:m="http://schemas.openxmlformats.org/officeDocument/2006/math">
                    <m:oMathParaPr>
                      <m:jc m:val="left"/>
                    </m:oMathParaPr>
                    <m:oMath xmlns:m="http://schemas.openxmlformats.org/officeDocument/2006/math">
                      <m:r>
                        <a:rPr lang="en-US" b="0" i="1" smtClean="0">
                          <a:solidFill>
                            <a:schemeClr val="tx1"/>
                          </a:solidFill>
                          <a:latin typeface="Cambria Math"/>
                          <a:ea typeface="Cambria Math" panose="02040503050406030204" pitchFamily="18" charset="0"/>
                        </a:rPr>
                        <m:t>𝐺</m:t>
                      </m:r>
                      <m:func>
                        <m:funcPr>
                          <m:ctrlPr>
                            <a:rPr lang="en-US" b="0" i="1" smtClean="0">
                              <a:solidFill>
                                <a:schemeClr val="tx1"/>
                              </a:solidFill>
                              <a:latin typeface="Cambria Math"/>
                              <a:ea typeface="Cambria Math"/>
                            </a:rPr>
                          </m:ctrlPr>
                        </m:funcPr>
                        <m:fName>
                          <m:r>
                            <a:rPr lang="en-US" b="0" i="1" smtClean="0">
                              <a:solidFill>
                                <a:schemeClr val="tx1"/>
                              </a:solidFill>
                              <a:latin typeface="Cambria Math"/>
                              <a:ea typeface="Cambria Math" panose="02040503050406030204" pitchFamily="18" charset="0"/>
                            </a:rPr>
                            <m:t>=</m:t>
                          </m:r>
                        </m:fName>
                        <m:e>
                          <m:f>
                            <m:fPr>
                              <m:ctrlPr>
                                <a:rPr lang="en-US" i="1">
                                  <a:solidFill>
                                    <a:schemeClr val="tx1"/>
                                  </a:solidFill>
                                  <a:latin typeface="Cambria Math"/>
                                  <a:ea typeface="Cambria Math"/>
                                </a:rPr>
                              </m:ctrlPr>
                            </m:fPr>
                            <m:num>
                              <m:r>
                                <a:rPr lang="en-US" i="1">
                                  <a:solidFill>
                                    <a:schemeClr val="tx1"/>
                                  </a:solidFill>
                                  <a:latin typeface="Cambria Math"/>
                                </a:rPr>
                                <m:t>0.5</m:t>
                              </m:r>
                              <m:r>
                                <a:rPr lang="en-US" i="1">
                                  <a:solidFill>
                                    <a:schemeClr val="tx1"/>
                                  </a:solidFill>
                                  <a:latin typeface="Cambria Math"/>
                                </a:rPr>
                                <m:t>𝐿𝑆𝐵</m:t>
                              </m:r>
                            </m:num>
                            <m:den>
                              <m:sSub>
                                <m:sSubPr>
                                  <m:ctrlPr>
                                    <a:rPr lang="en-US" i="1">
                                      <a:solidFill>
                                        <a:schemeClr val="tx1"/>
                                      </a:solidFill>
                                      <a:latin typeface="Cambria Math"/>
                                      <a:ea typeface="Cambria Math"/>
                                    </a:rPr>
                                  </m:ctrlPr>
                                </m:sSubPr>
                                <m:e>
                                  <m:r>
                                    <a:rPr lang="en-US" i="1">
                                      <a:solidFill>
                                        <a:schemeClr val="tx1"/>
                                      </a:solidFill>
                                      <a:latin typeface="Cambria Math"/>
                                      <a:ea typeface="Cambria Math"/>
                                    </a:rPr>
                                    <m:t>𝑉</m:t>
                                  </m:r>
                                </m:e>
                                <m:sub>
                                  <m:r>
                                    <a:rPr lang="en-US" i="1">
                                      <a:solidFill>
                                        <a:schemeClr val="tx1"/>
                                      </a:solidFill>
                                      <a:latin typeface="Cambria Math"/>
                                      <a:ea typeface="Cambria Math"/>
                                    </a:rPr>
                                    <m:t>𝑖𝑛</m:t>
                                  </m:r>
                                  <m:r>
                                    <a:rPr lang="en-US" i="1">
                                      <a:solidFill>
                                        <a:schemeClr val="tx1"/>
                                      </a:solidFill>
                                      <a:latin typeface="Cambria Math"/>
                                      <a:ea typeface="Cambria Math"/>
                                    </a:rPr>
                                    <m:t>@</m:t>
                                  </m:r>
                                  <m:r>
                                    <a:rPr lang="en-US" i="1">
                                      <a:solidFill>
                                        <a:schemeClr val="tx1"/>
                                      </a:solidFill>
                                      <a:latin typeface="Cambria Math"/>
                                      <a:ea typeface="Cambria Math"/>
                                    </a:rPr>
                                    <m:t>𝑁𝑦𝑞𝑢𝑖𝑠𝑡</m:t>
                                  </m:r>
                                </m:sub>
                              </m:sSub>
                            </m:den>
                          </m:f>
                        </m:e>
                      </m:func>
                      <m:r>
                        <a:rPr lang="en-US" b="0" i="1" smtClean="0">
                          <a:solidFill>
                            <a:schemeClr val="tx1"/>
                          </a:solidFill>
                          <a:latin typeface="Cambria Math"/>
                          <a:ea typeface="Cambria Math"/>
                        </a:rPr>
                        <m:t>=</m:t>
                      </m:r>
                      <m:f>
                        <m:fPr>
                          <m:ctrlPr>
                            <a:rPr lang="en-US" i="1">
                              <a:solidFill>
                                <a:schemeClr val="tx1"/>
                              </a:solidFill>
                              <a:latin typeface="Cambria Math"/>
                              <a:ea typeface="Cambria Math"/>
                            </a:rPr>
                          </m:ctrlPr>
                        </m:fPr>
                        <m:num>
                          <m:r>
                            <a:rPr lang="en-US" b="0" i="1" smtClean="0">
                              <a:solidFill>
                                <a:schemeClr val="tx1"/>
                              </a:solidFill>
                              <a:latin typeface="Cambria Math"/>
                            </a:rPr>
                            <m:t>366</m:t>
                          </m:r>
                          <m:r>
                            <a:rPr lang="en-US" i="1">
                              <a:solidFill>
                                <a:schemeClr val="tx1"/>
                              </a:solidFill>
                              <a:latin typeface="Cambria Math"/>
                              <a:ea typeface="Cambria Math"/>
                            </a:rPr>
                            <m:t>𝜇</m:t>
                          </m:r>
                          <m:r>
                            <a:rPr lang="en-US" i="1">
                              <a:solidFill>
                                <a:schemeClr val="tx1"/>
                              </a:solidFill>
                              <a:latin typeface="Cambria Math"/>
                              <a:ea typeface="Cambria Math"/>
                            </a:rPr>
                            <m:t>𝑉</m:t>
                          </m:r>
                        </m:num>
                        <m:den>
                          <m:r>
                            <a:rPr lang="en-US" i="1">
                              <a:solidFill>
                                <a:schemeClr val="tx1"/>
                              </a:solidFill>
                              <a:latin typeface="Cambria Math"/>
                            </a:rPr>
                            <m:t>20</m:t>
                          </m:r>
                          <m:r>
                            <a:rPr lang="en-US" i="1">
                              <a:solidFill>
                                <a:schemeClr val="tx1"/>
                              </a:solidFill>
                              <a:latin typeface="Cambria Math"/>
                            </a:rPr>
                            <m:t>𝑚𝑉</m:t>
                          </m:r>
                        </m:den>
                      </m:f>
                      <m:r>
                        <a:rPr lang="en-US" b="0" i="1" smtClean="0">
                          <a:solidFill>
                            <a:schemeClr val="tx1"/>
                          </a:solidFill>
                          <a:latin typeface="Cambria Math"/>
                        </a:rPr>
                        <m:t>=18.31</m:t>
                      </m:r>
                      <m:r>
                        <a:rPr lang="en-US" b="0" i="1" smtClean="0">
                          <a:solidFill>
                            <a:schemeClr val="tx1"/>
                          </a:solidFill>
                          <a:latin typeface="Cambria Math"/>
                        </a:rPr>
                        <m:t>𝑚𝑉</m:t>
                      </m:r>
                      <m:r>
                        <a:rPr lang="en-US" b="0" i="1" smtClean="0">
                          <a:solidFill>
                            <a:schemeClr val="tx1"/>
                          </a:solidFill>
                          <a:latin typeface="Cambria Math"/>
                        </a:rPr>
                        <m:t>/</m:t>
                      </m:r>
                      <m:r>
                        <a:rPr lang="en-US" b="0" i="1" smtClean="0">
                          <a:solidFill>
                            <a:schemeClr val="tx1"/>
                          </a:solidFill>
                          <a:latin typeface="Cambria Math"/>
                        </a:rPr>
                        <m:t>𝑉</m:t>
                      </m:r>
                      <m:r>
                        <a:rPr lang="en-US" b="0" i="1" smtClean="0">
                          <a:solidFill>
                            <a:schemeClr val="tx1"/>
                          </a:solidFill>
                          <a:latin typeface="Cambria Math"/>
                        </a:rPr>
                        <m:t>, −34.7</m:t>
                      </m:r>
                      <m:r>
                        <a:rPr lang="en-US" b="0" i="1" smtClean="0">
                          <a:solidFill>
                            <a:schemeClr val="tx1"/>
                          </a:solidFill>
                          <a:latin typeface="Cambria Math"/>
                        </a:rPr>
                        <m:t>𝑑𝐵</m:t>
                      </m:r>
                    </m:oMath>
                  </m:oMathPara>
                </a14:m>
                <a:endParaRPr lang="en-US" b="0" dirty="0" smtClean="0">
                  <a:solidFill>
                    <a:schemeClr val="tx1"/>
                  </a:solidFill>
                </a:endParaRPr>
              </a:p>
              <a:p>
                <a:r>
                  <a:rPr lang="en-US" dirty="0" smtClean="0">
                    <a:solidFill>
                      <a:schemeClr val="tx1"/>
                    </a:solidFill>
                  </a:rPr>
                  <a:t>Find f</a:t>
                </a:r>
                <a:r>
                  <a:rPr lang="en-US" baseline="-25000" dirty="0" smtClean="0">
                    <a:solidFill>
                      <a:schemeClr val="tx1"/>
                    </a:solidFill>
                  </a:rPr>
                  <a:t>c</a:t>
                </a:r>
                <a:r>
                  <a:rPr lang="en-US" dirty="0" smtClean="0">
                    <a:solidFill>
                      <a:schemeClr val="tx1"/>
                    </a:solidFill>
                  </a:rPr>
                  <a:t> for G = 18.31mV/V at f = </a:t>
                </a:r>
                <a:r>
                  <a:rPr lang="en-US" dirty="0" err="1" smtClean="0">
                    <a:solidFill>
                      <a:schemeClr val="tx1"/>
                    </a:solidFill>
                  </a:rPr>
                  <a:t>f</a:t>
                </a:r>
                <a:r>
                  <a:rPr lang="en-US" baseline="-25000" dirty="0" err="1" smtClean="0">
                    <a:solidFill>
                      <a:schemeClr val="tx1"/>
                    </a:solidFill>
                  </a:rPr>
                  <a:t>Nyquist</a:t>
                </a:r>
                <a:r>
                  <a:rPr lang="en-US" dirty="0" smtClean="0">
                    <a:solidFill>
                      <a:schemeClr val="tx1"/>
                    </a:solidFill>
                  </a:rPr>
                  <a:t> = 5kHz</a:t>
                </a:r>
              </a:p>
              <a:p>
                <a:endParaRPr lang="en-US" dirty="0" smtClean="0">
                  <a:solidFill>
                    <a:schemeClr val="tx1"/>
                  </a:solidFill>
                </a:endParaRPr>
              </a:p>
              <a:p>
                <a:pPr/>
                <a14:m>
                  <m:oMathPara xmlns:m="http://schemas.openxmlformats.org/officeDocument/2006/math">
                    <m:oMathParaPr>
                      <m:jc m:val="left"/>
                    </m:oMathParaPr>
                    <m:oMath xmlns:m="http://schemas.openxmlformats.org/officeDocument/2006/math">
                      <m:d>
                        <m:dPr>
                          <m:begChr m:val="|"/>
                          <m:endChr m:val="|"/>
                          <m:ctrlPr>
                            <a:rPr lang="en-US" i="1" smtClean="0">
                              <a:solidFill>
                                <a:schemeClr val="tx1"/>
                              </a:solidFill>
                              <a:latin typeface="Cambria Math"/>
                            </a:rPr>
                          </m:ctrlPr>
                        </m:dPr>
                        <m:e>
                          <m:r>
                            <a:rPr lang="en-US" b="0" i="1" smtClean="0">
                              <a:solidFill>
                                <a:schemeClr val="tx1"/>
                              </a:solidFill>
                              <a:latin typeface="Cambria Math"/>
                            </a:rPr>
                            <m:t>𝐺</m:t>
                          </m:r>
                          <m:r>
                            <a:rPr lang="en-US" b="0" i="1" smtClean="0">
                              <a:solidFill>
                                <a:schemeClr val="tx1"/>
                              </a:solidFill>
                              <a:latin typeface="Cambria Math"/>
                            </a:rPr>
                            <m:t>(</m:t>
                          </m:r>
                          <m:r>
                            <a:rPr lang="en-US" b="0" i="1" smtClean="0">
                              <a:solidFill>
                                <a:schemeClr val="tx1"/>
                              </a:solidFill>
                              <a:latin typeface="Cambria Math"/>
                            </a:rPr>
                            <m:t>𝑓</m:t>
                          </m:r>
                          <m:r>
                            <a:rPr lang="en-US" b="0" i="1" smtClean="0">
                              <a:solidFill>
                                <a:schemeClr val="tx1"/>
                              </a:solidFill>
                              <a:latin typeface="Cambria Math"/>
                            </a:rPr>
                            <m:t>)</m:t>
                          </m:r>
                        </m:e>
                      </m:d>
                      <m:r>
                        <a:rPr lang="en-US" b="0" i="1" smtClean="0">
                          <a:solidFill>
                            <a:schemeClr val="tx1"/>
                          </a:solidFill>
                          <a:latin typeface="Cambria Math"/>
                        </a:rPr>
                        <m:t>=</m:t>
                      </m:r>
                      <m:f>
                        <m:fPr>
                          <m:ctrlPr>
                            <a:rPr lang="en-US" b="0" i="1" smtClean="0">
                              <a:solidFill>
                                <a:schemeClr val="tx1"/>
                              </a:solidFill>
                              <a:latin typeface="Cambria Math"/>
                            </a:rPr>
                          </m:ctrlPr>
                        </m:fPr>
                        <m:num>
                          <m:r>
                            <a:rPr lang="en-US" b="0" i="1" smtClean="0">
                              <a:solidFill>
                                <a:schemeClr val="tx1"/>
                              </a:solidFill>
                              <a:latin typeface="Cambria Math"/>
                            </a:rPr>
                            <m:t>1.622</m:t>
                          </m:r>
                        </m:num>
                        <m:den>
                          <m:rad>
                            <m:radPr>
                              <m:degHide m:val="on"/>
                              <m:ctrlPr>
                                <a:rPr lang="en-US" b="0" i="1" smtClean="0">
                                  <a:solidFill>
                                    <a:schemeClr val="tx1"/>
                                  </a:solidFill>
                                  <a:latin typeface="Cambria Math"/>
                                </a:rPr>
                              </m:ctrlPr>
                            </m:radPr>
                            <m:deg/>
                            <m:e>
                              <m:sSup>
                                <m:sSupPr>
                                  <m:ctrlPr>
                                    <a:rPr lang="en-US" b="0" i="1" smtClean="0">
                                      <a:solidFill>
                                        <a:schemeClr val="tx1"/>
                                      </a:solidFill>
                                      <a:latin typeface="Cambria Math"/>
                                    </a:rPr>
                                  </m:ctrlPr>
                                </m:sSupPr>
                                <m:e>
                                  <m:d>
                                    <m:dPr>
                                      <m:ctrlPr>
                                        <a:rPr lang="en-US" i="1">
                                          <a:solidFill>
                                            <a:schemeClr val="tx1"/>
                                          </a:solidFill>
                                          <a:latin typeface="Cambria Math"/>
                                        </a:rPr>
                                      </m:ctrlPr>
                                    </m:dPr>
                                    <m:e>
                                      <m:f>
                                        <m:fPr>
                                          <m:ctrlPr>
                                            <a:rPr lang="en-US" i="1" smtClean="0">
                                              <a:solidFill>
                                                <a:schemeClr val="tx1"/>
                                              </a:solidFill>
                                              <a:latin typeface="Cambria Math"/>
                                            </a:rPr>
                                          </m:ctrlPr>
                                        </m:fPr>
                                        <m:num>
                                          <m:r>
                                            <a:rPr lang="en-US" b="0" i="1" smtClean="0">
                                              <a:solidFill>
                                                <a:schemeClr val="tx1"/>
                                              </a:solidFill>
                                              <a:latin typeface="Cambria Math"/>
                                            </a:rPr>
                                            <m:t>𝑓</m:t>
                                          </m:r>
                                        </m:num>
                                        <m:den>
                                          <m:sSub>
                                            <m:sSubPr>
                                              <m:ctrlPr>
                                                <a:rPr lang="en-US" b="0" i="1" smtClean="0">
                                                  <a:solidFill>
                                                    <a:schemeClr val="tx1"/>
                                                  </a:solidFill>
                                                  <a:latin typeface="Cambria Math"/>
                                                </a:rPr>
                                              </m:ctrlPr>
                                            </m:sSubPr>
                                            <m:e>
                                              <m:r>
                                                <a:rPr lang="en-US" b="0" i="1" smtClean="0">
                                                  <a:solidFill>
                                                    <a:schemeClr val="tx1"/>
                                                  </a:solidFill>
                                                  <a:latin typeface="Cambria Math"/>
                                                </a:rPr>
                                                <m:t>𝑓</m:t>
                                              </m:r>
                                            </m:e>
                                            <m:sub>
                                              <m:r>
                                                <a:rPr lang="en-US" b="0" i="1" smtClean="0">
                                                  <a:solidFill>
                                                    <a:schemeClr val="tx1"/>
                                                  </a:solidFill>
                                                  <a:latin typeface="Cambria Math"/>
                                                </a:rPr>
                                                <m:t>𝑐</m:t>
                                              </m:r>
                                            </m:sub>
                                          </m:sSub>
                                        </m:den>
                                      </m:f>
                                    </m:e>
                                  </m:d>
                                </m:e>
                                <m:sup>
                                  <m:r>
                                    <a:rPr lang="en-US" b="0" i="1" smtClean="0">
                                      <a:solidFill>
                                        <a:schemeClr val="tx1"/>
                                      </a:solidFill>
                                      <a:latin typeface="Cambria Math"/>
                                    </a:rPr>
                                    <m:t>4</m:t>
                                  </m:r>
                                </m:sup>
                              </m:sSup>
                              <m:r>
                                <a:rPr lang="en-US" b="0" i="1" smtClean="0">
                                  <a:solidFill>
                                    <a:schemeClr val="tx1"/>
                                  </a:solidFill>
                                  <a:latin typeface="Cambria Math"/>
                                </a:rPr>
                                <m:t>+1.622</m:t>
                              </m:r>
                              <m:sSup>
                                <m:sSupPr>
                                  <m:ctrlPr>
                                    <a:rPr lang="en-US" b="0" i="1" smtClean="0">
                                      <a:solidFill>
                                        <a:schemeClr val="tx1"/>
                                      </a:solidFill>
                                      <a:latin typeface="Cambria Math"/>
                                    </a:rPr>
                                  </m:ctrlPr>
                                </m:sSupPr>
                                <m:e>
                                  <m:d>
                                    <m:dPr>
                                      <m:ctrlPr>
                                        <a:rPr lang="en-US" i="1">
                                          <a:solidFill>
                                            <a:schemeClr val="tx1"/>
                                          </a:solidFill>
                                          <a:latin typeface="Cambria Math"/>
                                        </a:rPr>
                                      </m:ctrlPr>
                                    </m:dPr>
                                    <m:e>
                                      <m:f>
                                        <m:fPr>
                                          <m:ctrlPr>
                                            <a:rPr lang="en-US" i="1">
                                              <a:solidFill>
                                                <a:schemeClr val="tx1"/>
                                              </a:solidFill>
                                              <a:latin typeface="Cambria Math"/>
                                            </a:rPr>
                                          </m:ctrlPr>
                                        </m:fPr>
                                        <m:num>
                                          <m:r>
                                            <a:rPr lang="en-US" i="1">
                                              <a:solidFill>
                                                <a:schemeClr val="tx1"/>
                                              </a:solidFill>
                                              <a:latin typeface="Cambria Math"/>
                                            </a:rPr>
                                            <m:t>𝑓</m:t>
                                          </m:r>
                                        </m:num>
                                        <m:den>
                                          <m:sSub>
                                            <m:sSubPr>
                                              <m:ctrlPr>
                                                <a:rPr lang="en-US" i="1">
                                                  <a:solidFill>
                                                    <a:schemeClr val="tx1"/>
                                                  </a:solidFill>
                                                  <a:latin typeface="Cambria Math"/>
                                                </a:rPr>
                                              </m:ctrlPr>
                                            </m:sSubPr>
                                            <m:e>
                                              <m:r>
                                                <a:rPr lang="en-US" i="1">
                                                  <a:solidFill>
                                                    <a:schemeClr val="tx1"/>
                                                  </a:solidFill>
                                                  <a:latin typeface="Cambria Math"/>
                                                </a:rPr>
                                                <m:t>𝑓</m:t>
                                              </m:r>
                                            </m:e>
                                            <m:sub>
                                              <m:r>
                                                <a:rPr lang="en-US" i="1">
                                                  <a:solidFill>
                                                    <a:schemeClr val="tx1"/>
                                                  </a:solidFill>
                                                  <a:latin typeface="Cambria Math"/>
                                                </a:rPr>
                                                <m:t>𝑐</m:t>
                                              </m:r>
                                            </m:sub>
                                          </m:sSub>
                                        </m:den>
                                      </m:f>
                                    </m:e>
                                  </m:d>
                                </m:e>
                                <m:sup>
                                  <m:r>
                                    <a:rPr lang="en-US" b="0" i="1" smtClean="0">
                                      <a:solidFill>
                                        <a:schemeClr val="tx1"/>
                                      </a:solidFill>
                                      <a:latin typeface="Cambria Math"/>
                                    </a:rPr>
                                    <m:t>2</m:t>
                                  </m:r>
                                </m:sup>
                              </m:sSup>
                              <m:r>
                                <a:rPr lang="en-US" b="0" i="1" smtClean="0">
                                  <a:solidFill>
                                    <a:schemeClr val="tx1"/>
                                  </a:solidFill>
                                  <a:latin typeface="Cambria Math"/>
                                </a:rPr>
                                <m:t>+2.631</m:t>
                              </m:r>
                            </m:e>
                          </m:rad>
                        </m:den>
                      </m:f>
                    </m:oMath>
                  </m:oMathPara>
                </a14:m>
                <a:endParaRPr lang="en-US" dirty="0" smtClean="0">
                  <a:solidFill>
                    <a:schemeClr val="tx1"/>
                  </a:solidFill>
                </a:endParaRPr>
              </a:p>
              <a:p>
                <a:r>
                  <a:rPr lang="en-US" b="1" dirty="0" smtClean="0">
                    <a:solidFill>
                      <a:schemeClr val="tx1"/>
                    </a:solidFill>
                  </a:rPr>
                  <a:t>Not a closed form equation!</a:t>
                </a:r>
                <a:endParaRPr lang="en-US" b="1" dirty="0">
                  <a:solidFill>
                    <a:schemeClr val="tx1"/>
                  </a:solidFill>
                </a:endParaRPr>
              </a:p>
            </p:txBody>
          </p:sp>
        </mc:Choice>
        <mc:Fallback xmlns="">
          <p:sp>
            <p:nvSpPr>
              <p:cNvPr id="11" name="Rounded Rectangle 10"/>
              <p:cNvSpPr>
                <a:spLocks noRot="1" noChangeAspect="1" noMove="1" noResize="1" noEditPoints="1" noAdjustHandles="1" noChangeArrowheads="1" noChangeShapeType="1" noTextEdit="1"/>
              </p:cNvSpPr>
              <p:nvPr/>
            </p:nvSpPr>
            <p:spPr>
              <a:xfrm>
                <a:off x="5715000" y="990600"/>
                <a:ext cx="8686800" cy="6477000"/>
              </a:xfrm>
              <a:prstGeom prst="roundRect">
                <a:avLst/>
              </a:prstGeom>
              <a:blipFill rotWithShape="1">
                <a:blip r:embed="rId3"/>
                <a:stretch>
                  <a:fillRect/>
                </a:stretch>
              </a:blipFill>
              <a:ln w="38100">
                <a:solidFill>
                  <a:srgbClr val="FF0000"/>
                </a:solidFill>
              </a:ln>
            </p:spPr>
            <p:txBody>
              <a:bodyPr/>
              <a:lstStyle/>
              <a:p>
                <a:r>
                  <a:rPr lang="en-US">
                    <a:noFill/>
                  </a:rPr>
                  <a:t> </a:t>
                </a:r>
              </a:p>
            </p:txBody>
          </p:sp>
        </mc:Fallback>
      </mc:AlternateContent>
    </p:spTree>
    <p:extLst>
      <p:ext uri="{BB962C8B-B14F-4D97-AF65-F5344CB8AC3E}">
        <p14:creationId xmlns:p14="http://schemas.microsoft.com/office/powerpoint/2010/main" val="15843852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Calculator</a:t>
            </a:r>
            <a:r>
              <a:rPr lang="en-US" dirty="0"/>
              <a:t>: </a:t>
            </a:r>
            <a:r>
              <a:rPr lang="en-US" dirty="0" smtClean="0"/>
              <a:t>Find Antialiasing Filter Cutoff</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9</a:t>
            </a:fld>
            <a:endParaRPr lang="en-US"/>
          </a:p>
        </p:txBody>
      </p:sp>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066800"/>
            <a:ext cx="12715875" cy="6238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8445650"/>
      </p:ext>
    </p:extLst>
  </p:cSld>
  <p:clrMapOvr>
    <a:masterClrMapping/>
  </p:clrMapOvr>
  <p:timing>
    <p:tnLst>
      <p:par>
        <p:cTn id="1" dur="indefinite" restart="never" nodeType="tmRoot"/>
      </p:par>
    </p:tnLst>
  </p:timing>
</p:sld>
</file>

<file path=ppt/theme/theme1.xml><?xml version="1.0" encoding="utf-8"?>
<a:theme xmlns:a="http://schemas.openxmlformats.org/drawingml/2006/main" name="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8006535B0821C4C9CA25C1E8D4353DE" ma:contentTypeVersion="0" ma:contentTypeDescription="Create a new document." ma:contentTypeScope="" ma:versionID="0da3f9c2449ed628457b8f8cf02bd9d1">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41ED3A77-EC22-42A8-B9FA-65E2D1E14490}">
  <ds:schemaRefs>
    <ds:schemaRef ds:uri="http://purl.org/dc/elements/1.1/"/>
    <ds:schemaRef ds:uri="http://schemas.openxmlformats.org/package/2006/metadata/core-properties"/>
    <ds:schemaRef ds:uri="http://www.w3.org/XML/1998/namespace"/>
    <ds:schemaRef ds:uri="http://schemas.microsoft.com/office/2006/documentManagement/types"/>
    <ds:schemaRef ds:uri="http://purl.org/dc/term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0127B2B6-3BB8-45EC-A268-0B46DBCC2CBD}">
  <ds:schemaRefs>
    <ds:schemaRef ds:uri="http://schemas.microsoft.com/sharepoint/v3/contenttype/forms"/>
  </ds:schemaRefs>
</ds:datastoreItem>
</file>

<file path=customXml/itemProps3.xml><?xml version="1.0" encoding="utf-8"?>
<ds:datastoreItem xmlns:ds="http://schemas.openxmlformats.org/officeDocument/2006/customXml" ds:itemID="{B2639B6D-A2E3-46E0-A3C4-9BF441A5BD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29073</TotalTime>
  <Words>5151</Words>
  <Application>Microsoft Office PowerPoint</Application>
  <PresentationFormat>Custom</PresentationFormat>
  <Paragraphs>409</Paragraphs>
  <Slides>31</Slides>
  <Notes>31</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31</vt:i4>
      </vt:variant>
    </vt:vector>
  </HeadingPairs>
  <TitlesOfParts>
    <vt:vector size="35" baseType="lpstr">
      <vt:lpstr>FinalPowerpoint</vt:lpstr>
      <vt:lpstr>Visio</vt:lpstr>
      <vt:lpstr>Package</vt:lpstr>
      <vt:lpstr>Microsoft Visio Drawing</vt:lpstr>
      <vt:lpstr>Aliasing and Anti-aliasing Hands-on Experiment TIPL 4301-L TI Precision Labs – ADCs</vt:lpstr>
      <vt:lpstr>Required/Recommended Equipment</vt:lpstr>
      <vt:lpstr>Fill in the Alias frequencies Given fs and fin</vt:lpstr>
      <vt:lpstr>Analog Engineers Calculator: find Alias frequencies</vt:lpstr>
      <vt:lpstr>Solutions:  Normal Operation vs. Aliased Signal</vt:lpstr>
      <vt:lpstr>Hand Calculation to Find Alias Frequencies </vt:lpstr>
      <vt:lpstr>Design an Anti-aliasing Filter: find Cutoff</vt:lpstr>
      <vt:lpstr>Design an Anti-aliasing Filter: find Cutoff</vt:lpstr>
      <vt:lpstr>Calculator: Find Antialiasing Filter Cutoff</vt:lpstr>
      <vt:lpstr>Design an Anti-aliasing Filter: find Order</vt:lpstr>
      <vt:lpstr>Calculator: Find Antialiasing Filter Order</vt:lpstr>
      <vt:lpstr>Designing the Antialiasing filter</vt:lpstr>
      <vt:lpstr>Designing the Antialiasing filter</vt:lpstr>
      <vt:lpstr>Designing the Antialiasing filter</vt:lpstr>
      <vt:lpstr>Designing the Antialiasing filter</vt:lpstr>
      <vt:lpstr>Designing the Antialiasing filter</vt:lpstr>
      <vt:lpstr>Add an Antialiasing Sallen-Key Filter</vt:lpstr>
      <vt:lpstr>OPA320_Goodfilter2 vs. Sallen-Key Filter</vt:lpstr>
      <vt:lpstr>Connect the hardware</vt:lpstr>
      <vt:lpstr>Start &amp; Setup the Plabs-Power Scaling EVM Software</vt:lpstr>
      <vt:lpstr>Time domain for 0.1kHz and 10.1kHz look the same</vt:lpstr>
      <vt:lpstr>Time domain for 0.1kHz and 10.1kHz look the same</vt:lpstr>
      <vt:lpstr>Frequency domain for 0.1Hz and 10.1kHz the same</vt:lpstr>
      <vt:lpstr>Install the Sallen Key Filter</vt:lpstr>
      <vt:lpstr>Antialiasing filter with 0.1kHz and 10.1kHz Input</vt:lpstr>
      <vt:lpstr>Zoom in on Alias</vt:lpstr>
      <vt:lpstr>Measured vs Expected Results</vt:lpstr>
      <vt:lpstr>Check Antialiasing Filter Near Nyquist (Vin = 20mV)</vt:lpstr>
      <vt:lpstr>Check Antialiasing Filter Near Nyquist (Vin = 2.9V)</vt:lpstr>
      <vt:lpstr>Measured vs Expected Results</vt:lpstr>
      <vt:lpstr>PowerPoint Presentation</vt:lpstr>
    </vt:vector>
  </TitlesOfParts>
  <Company>Texas Instruments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BMS – Power Tools</dc:title>
  <dc:creator>Anand, Ankur</dc:creator>
  <cp:lastModifiedBy>a0872662</cp:lastModifiedBy>
  <cp:revision>809</cp:revision>
  <cp:lastPrinted>2017-03-22T20:22:26Z</cp:lastPrinted>
  <dcterms:created xsi:type="dcterms:W3CDTF">2014-01-16T17:03:53Z</dcterms:created>
  <dcterms:modified xsi:type="dcterms:W3CDTF">2018-03-06T23:24:41Z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0x01010098006535B0821C4C9CA25C1E8D4353DE</vt:lpwstr>
  </property>
</Properties>
</file>